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20" roundtripDataSignature="AMtx7mjf+cal4PhSC4F9GnGxOcuMJUdw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5"/>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6"/>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0"/>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0"/>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1"/>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21"/>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21"/>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21"/>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4"/>
          <p:cNvSpPr/>
          <p:nvPr>
            <p:ph idx="2" type="pic"/>
          </p:nvPr>
        </p:nvSpPr>
        <p:spPr>
          <a:xfrm>
            <a:off x="1792288" y="612775"/>
            <a:ext cx="5486400" cy="4114800"/>
          </a:xfrm>
          <a:prstGeom prst="rect">
            <a:avLst/>
          </a:prstGeom>
          <a:noFill/>
          <a:ln>
            <a:noFill/>
          </a:ln>
        </p:spPr>
      </p:sp>
      <p:sp>
        <p:nvSpPr>
          <p:cNvPr id="64" name="Google Shape;64;p2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3299"/>
            </a:gs>
            <a:gs pos="100000">
              <a:srgbClr val="000000"/>
            </a:gs>
          </a:gsLst>
          <a:lin ang="0" scaled="0"/>
        </a:gra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1.png"/><Relationship Id="rId1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1.png"/><Relationship Id="rId4" Type="http://schemas.openxmlformats.org/officeDocument/2006/relationships/image" Target="../media/image6.png"/><Relationship Id="rId9" Type="http://schemas.openxmlformats.org/officeDocument/2006/relationships/image" Target="../media/image2.png"/><Relationship Id="rId5" Type="http://schemas.openxmlformats.org/officeDocument/2006/relationships/image" Target="../media/image42.png"/><Relationship Id="rId6" Type="http://schemas.openxmlformats.org/officeDocument/2006/relationships/image" Target="../media/image44.png"/><Relationship Id="rId7" Type="http://schemas.openxmlformats.org/officeDocument/2006/relationships/image" Target="../media/image1.png"/><Relationship Id="rId8" Type="http://schemas.openxmlformats.org/officeDocument/2006/relationships/image" Target="../media/image40.png"/></Relationships>
</file>

<file path=ppt/slides/_rels/slide11.xml.rels><?xml version="1.0" encoding="UTF-8" standalone="yes"?><Relationships xmlns="http://schemas.openxmlformats.org/package/2006/relationships"><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image" Target="../media/image6.png"/><Relationship Id="rId9" Type="http://schemas.openxmlformats.org/officeDocument/2006/relationships/image" Target="../media/image40.png"/><Relationship Id="rId5" Type="http://schemas.openxmlformats.org/officeDocument/2006/relationships/image" Target="../media/image1.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46.png"/></Relationships>
</file>

<file path=ppt/slides/_rels/slide12.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9.pn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1.png"/><Relationship Id="rId4" Type="http://schemas.openxmlformats.org/officeDocument/2006/relationships/image" Target="../media/image60.png"/><Relationship Id="rId9" Type="http://schemas.openxmlformats.org/officeDocument/2006/relationships/image" Target="../media/image58.png"/><Relationship Id="rId5" Type="http://schemas.openxmlformats.org/officeDocument/2006/relationships/image" Target="../media/image47.png"/><Relationship Id="rId6" Type="http://schemas.openxmlformats.org/officeDocument/2006/relationships/image" Target="../media/image6.png"/><Relationship Id="rId7" Type="http://schemas.openxmlformats.org/officeDocument/2006/relationships/image" Target="../media/image1.png"/><Relationship Id="rId8" Type="http://schemas.openxmlformats.org/officeDocument/2006/relationships/image" Target="../media/image50.png"/></Relationships>
</file>

<file path=ppt/slides/_rels/slide13.xml.rels><?xml version="1.0" encoding="UTF-8" standalone="yes"?><Relationships xmlns="http://schemas.openxmlformats.org/package/2006/relationships"><Relationship Id="rId10" Type="http://schemas.openxmlformats.org/officeDocument/2006/relationships/image" Target="../media/image53.png"/><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1.png"/><Relationship Id="rId4" Type="http://schemas.openxmlformats.org/officeDocument/2006/relationships/image" Target="../media/image1.png"/><Relationship Id="rId9" Type="http://schemas.openxmlformats.org/officeDocument/2006/relationships/image" Target="../media/image52.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48.png"/><Relationship Id="rId8" Type="http://schemas.openxmlformats.org/officeDocument/2006/relationships/image" Target="../media/image51.png"/></Relationships>
</file>

<file path=ppt/slides/_rels/slide14.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1.png"/><Relationship Id="rId13" Type="http://schemas.openxmlformats.org/officeDocument/2006/relationships/image" Target="../media/image4.png"/><Relationship Id="rId12"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1.png"/><Relationship Id="rId4" Type="http://schemas.openxmlformats.org/officeDocument/2006/relationships/image" Target="../media/image54.jpg"/><Relationship Id="rId9" Type="http://schemas.openxmlformats.org/officeDocument/2006/relationships/image" Target="../media/image25.png"/><Relationship Id="rId5" Type="http://schemas.openxmlformats.org/officeDocument/2006/relationships/image" Target="../media/image55.png"/><Relationship Id="rId6" Type="http://schemas.openxmlformats.org/officeDocument/2006/relationships/image" Target="../media/image1.png"/><Relationship Id="rId7" Type="http://schemas.openxmlformats.org/officeDocument/2006/relationships/image" Target="../media/image56.jpg"/><Relationship Id="rId8"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1.png"/><Relationship Id="rId4" Type="http://schemas.openxmlformats.org/officeDocument/2006/relationships/image" Target="../media/image10.png"/><Relationship Id="rId9" Type="http://schemas.openxmlformats.org/officeDocument/2006/relationships/image" Target="../media/image27.png"/><Relationship Id="rId5" Type="http://schemas.openxmlformats.org/officeDocument/2006/relationships/image" Target="../media/image6.png"/><Relationship Id="rId6" Type="http://schemas.openxmlformats.org/officeDocument/2006/relationships/image" Target="../media/image2.png"/><Relationship Id="rId7" Type="http://schemas.openxmlformats.org/officeDocument/2006/relationships/image" Target="../media/image59.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9.png"/><Relationship Id="rId13" Type="http://schemas.openxmlformats.org/officeDocument/2006/relationships/image" Target="../media/image13.png"/><Relationship Id="rId12"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1.png"/><Relationship Id="rId1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 Id="rId4" Type="http://schemas.openxmlformats.org/officeDocument/2006/relationships/image" Target="../media/image61.png"/><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26.png"/></Relationships>
</file>

<file path=ppt/slides/_rels/slide5.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1.png"/><Relationship Id="rId4" Type="http://schemas.openxmlformats.org/officeDocument/2006/relationships/image" Target="../media/image1.png"/><Relationship Id="rId9" Type="http://schemas.openxmlformats.org/officeDocument/2006/relationships/image" Target="../media/image35.png"/><Relationship Id="rId5" Type="http://schemas.openxmlformats.org/officeDocument/2006/relationships/image" Target="../media/image6.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7.png"/></Relationships>
</file>

<file path=ppt/slides/_rels/slide7.xml.rels><?xml version="1.0" encoding="UTF-8" standalone="yes"?><Relationships xmlns="http://schemas.openxmlformats.org/package/2006/relationships"><Relationship Id="rId10"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1.png"/><Relationship Id="rId4" Type="http://schemas.openxmlformats.org/officeDocument/2006/relationships/image" Target="../media/image1.png"/><Relationship Id="rId9" Type="http://schemas.openxmlformats.org/officeDocument/2006/relationships/image" Target="../media/image38.png"/><Relationship Id="rId5" Type="http://schemas.openxmlformats.org/officeDocument/2006/relationships/image" Target="../media/image6.png"/><Relationship Id="rId6" Type="http://schemas.openxmlformats.org/officeDocument/2006/relationships/image" Target="../media/image31.png"/><Relationship Id="rId7" Type="http://schemas.openxmlformats.org/officeDocument/2006/relationships/image" Target="../media/image33.png"/><Relationship Id="rId8" Type="http://schemas.openxmlformats.org/officeDocument/2006/relationships/image" Target="../media/image34.png"/></Relationships>
</file>

<file path=ppt/slides/_rels/slide8.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1.png"/><Relationship Id="rId4" Type="http://schemas.openxmlformats.org/officeDocument/2006/relationships/image" Target="../media/image2.png"/><Relationship Id="rId9"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6.png"/><Relationship Id="rId5" Type="http://schemas.openxmlformats.org/officeDocument/2006/relationships/image" Target="../media/image40.png"/><Relationship Id="rId6" Type="http://schemas.openxmlformats.org/officeDocument/2006/relationships/image" Target="../media/image1.png"/><Relationship Id="rId7" Type="http://schemas.openxmlformats.org/officeDocument/2006/relationships/image" Target="../media/image43.png"/><Relationship Id="rId8"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rot="-5400000">
            <a:off x="2058823" y="-4251520"/>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5" name="Google Shape;85;p1"/>
          <p:cNvSpPr/>
          <p:nvPr/>
        </p:nvSpPr>
        <p:spPr>
          <a:xfrm>
            <a:off x="15154235" y="-723790"/>
            <a:ext cx="3513477" cy="1884501"/>
          </a:xfrm>
          <a:custGeom>
            <a:rect b="b" l="l" r="r" t="t"/>
            <a:pathLst>
              <a:path extrusionOk="0" h="1884501" w="3513477">
                <a:moveTo>
                  <a:pt x="0" y="0"/>
                </a:moveTo>
                <a:lnTo>
                  <a:pt x="3513477" y="0"/>
                </a:lnTo>
                <a:lnTo>
                  <a:pt x="3513477" y="1884501"/>
                </a:lnTo>
                <a:lnTo>
                  <a:pt x="0" y="1884501"/>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227249" y="893366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1"/>
          <p:cNvSpPr txBox="1"/>
          <p:nvPr/>
        </p:nvSpPr>
        <p:spPr>
          <a:xfrm>
            <a:off x="1152565" y="2400300"/>
            <a:ext cx="15840000" cy="5191200"/>
          </a:xfrm>
          <a:prstGeom prst="rect">
            <a:avLst/>
          </a:prstGeom>
          <a:noFill/>
          <a:ln>
            <a:noFill/>
          </a:ln>
        </p:spPr>
        <p:txBody>
          <a:bodyPr anchorCtr="0" anchor="t" bIns="0" lIns="0" spcFirstLastPara="1" rIns="0" wrap="square" tIns="0">
            <a:spAutoFit/>
          </a:bodyPr>
          <a:lstStyle/>
          <a:p>
            <a:pPr indent="0" lvl="0" marL="0" marR="0" rtl="0" algn="ctr">
              <a:lnSpc>
                <a:spcPct val="98614"/>
              </a:lnSpc>
              <a:spcBef>
                <a:spcPts val="0"/>
              </a:spcBef>
              <a:spcAft>
                <a:spcPts val="0"/>
              </a:spcAft>
              <a:buNone/>
            </a:pPr>
            <a:r>
              <a:rPr b="1" lang="en-US" sz="11400">
                <a:solidFill>
                  <a:srgbClr val="FFFFFF"/>
                </a:solidFill>
                <a:latin typeface="Verdana"/>
                <a:ea typeface="Verdana"/>
                <a:cs typeface="Verdana"/>
                <a:sym typeface="Verdana"/>
              </a:rPr>
              <a:t>Energy Harvesting Techniques</a:t>
            </a:r>
            <a:br>
              <a:rPr b="1" lang="en-US" sz="11400">
                <a:solidFill>
                  <a:srgbClr val="FFFFFF"/>
                </a:solidFill>
                <a:latin typeface="Verdana"/>
                <a:ea typeface="Verdana"/>
                <a:cs typeface="Verdana"/>
                <a:sym typeface="Verdana"/>
              </a:rPr>
            </a:br>
            <a:r>
              <a:rPr b="1" lang="en-US" sz="11400">
                <a:solidFill>
                  <a:srgbClr val="FFFFFF"/>
                </a:solidFill>
                <a:latin typeface="Verdana"/>
                <a:ea typeface="Verdana"/>
                <a:cs typeface="Verdana"/>
                <a:sym typeface="Verdana"/>
              </a:rPr>
              <a:t>for IoT</a:t>
            </a:r>
            <a:endParaRPr/>
          </a:p>
        </p:txBody>
      </p:sp>
      <p:sp>
        <p:nvSpPr>
          <p:cNvPr id="88" name="Google Shape;88;p1"/>
          <p:cNvSpPr/>
          <p:nvPr/>
        </p:nvSpPr>
        <p:spPr>
          <a:xfrm>
            <a:off x="14554200" y="4686300"/>
            <a:ext cx="4652982" cy="6342987"/>
          </a:xfrm>
          <a:custGeom>
            <a:rect b="b" l="l" r="r" t="t"/>
            <a:pathLst>
              <a:path extrusionOk="0" h="8398728" w="5921103">
                <a:moveTo>
                  <a:pt x="0" y="0"/>
                </a:moveTo>
                <a:lnTo>
                  <a:pt x="5921104" y="0"/>
                </a:lnTo>
                <a:lnTo>
                  <a:pt x="5921104" y="8398728"/>
                </a:lnTo>
                <a:lnTo>
                  <a:pt x="0" y="839872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1"/>
          <p:cNvSpPr/>
          <p:nvPr/>
        </p:nvSpPr>
        <p:spPr>
          <a:xfrm rot="-603360">
            <a:off x="7228507" y="-3249489"/>
            <a:ext cx="5838564" cy="4488396"/>
          </a:xfrm>
          <a:custGeom>
            <a:rect b="b" l="l" r="r" t="t"/>
            <a:pathLst>
              <a:path extrusionOk="0" h="4488396" w="5838564">
                <a:moveTo>
                  <a:pt x="0" y="0"/>
                </a:moveTo>
                <a:lnTo>
                  <a:pt x="5838564" y="0"/>
                </a:lnTo>
                <a:lnTo>
                  <a:pt x="5838564" y="4488396"/>
                </a:lnTo>
                <a:lnTo>
                  <a:pt x="0" y="44883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 name="Google Shape;90;p1"/>
          <p:cNvSpPr/>
          <p:nvPr/>
        </p:nvSpPr>
        <p:spPr>
          <a:xfrm rot="502114">
            <a:off x="12909733" y="-1304117"/>
            <a:ext cx="1896715" cy="3201207"/>
          </a:xfrm>
          <a:custGeom>
            <a:rect b="b" l="l" r="r" t="t"/>
            <a:pathLst>
              <a:path extrusionOk="0" h="3201207" w="1896715">
                <a:moveTo>
                  <a:pt x="0" y="0"/>
                </a:moveTo>
                <a:lnTo>
                  <a:pt x="1896715" y="0"/>
                </a:lnTo>
                <a:lnTo>
                  <a:pt x="1896715" y="3201206"/>
                </a:lnTo>
                <a:lnTo>
                  <a:pt x="0" y="3201206"/>
                </a:lnTo>
                <a:lnTo>
                  <a:pt x="0" y="0"/>
                </a:lnTo>
                <a:close/>
              </a:path>
            </a:pathLst>
          </a:custGeom>
          <a:blipFill rotWithShape="1">
            <a:blip r:embed="rId7">
              <a:alphaModFix/>
            </a:blip>
            <a:stretch>
              <a:fillRect b="0" l="0" r="0" t="0"/>
            </a:stretch>
          </a:blipFill>
          <a:ln>
            <a:noFill/>
          </a:ln>
        </p:spPr>
      </p:sp>
      <p:sp>
        <p:nvSpPr>
          <p:cNvPr id="91" name="Google Shape;91;p1"/>
          <p:cNvSpPr/>
          <p:nvPr/>
        </p:nvSpPr>
        <p:spPr>
          <a:xfrm>
            <a:off x="7848600" y="1854829"/>
            <a:ext cx="2728988" cy="487567"/>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8">
              <a:alphaModFix/>
            </a:blip>
            <a:stretch>
              <a:fillRect b="0" l="0" r="0" t="0"/>
            </a:stretch>
          </a:blipFill>
          <a:ln>
            <a:noFill/>
          </a:ln>
        </p:spPr>
      </p:sp>
      <p:sp>
        <p:nvSpPr>
          <p:cNvPr id="92" name="Google Shape;92;p1"/>
          <p:cNvSpPr/>
          <p:nvPr/>
        </p:nvSpPr>
        <p:spPr>
          <a:xfrm rot="-203160">
            <a:off x="-1246081" y="2836470"/>
            <a:ext cx="6804963" cy="778114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rot="2025730">
            <a:off x="-560436" y="3475880"/>
            <a:ext cx="1576172" cy="3952783"/>
          </a:xfrm>
          <a:custGeom>
            <a:rect b="b" l="l" r="r" t="t"/>
            <a:pathLst>
              <a:path extrusionOk="0" h="3392188" w="1352635">
                <a:moveTo>
                  <a:pt x="0" y="0"/>
                </a:moveTo>
                <a:lnTo>
                  <a:pt x="1352634" y="0"/>
                </a:lnTo>
                <a:lnTo>
                  <a:pt x="1352634" y="3392187"/>
                </a:lnTo>
                <a:lnTo>
                  <a:pt x="0" y="3392187"/>
                </a:lnTo>
                <a:lnTo>
                  <a:pt x="0" y="0"/>
                </a:lnTo>
                <a:close/>
              </a:path>
            </a:pathLst>
          </a:custGeom>
          <a:blipFill rotWithShape="1">
            <a:blip r:embed="rId10">
              <a:alphaModFix/>
            </a:blip>
            <a:stretch>
              <a:fillRect b="0" l="0" r="0" t="0"/>
            </a:stretch>
          </a:blipFill>
          <a:ln>
            <a:noFill/>
          </a:ln>
        </p:spPr>
      </p:sp>
      <p:sp>
        <p:nvSpPr>
          <p:cNvPr id="94" name="Google Shape;94;p1"/>
          <p:cNvSpPr/>
          <p:nvPr/>
        </p:nvSpPr>
        <p:spPr>
          <a:xfrm>
            <a:off x="2282439" y="7498578"/>
            <a:ext cx="13723122" cy="13723122"/>
          </a:xfrm>
          <a:prstGeom prst="ellipse">
            <a:avLst/>
          </a:prstGeom>
          <a:gradFill>
            <a:gsLst>
              <a:gs pos="0">
                <a:srgbClr val="1A73F7"/>
              </a:gs>
              <a:gs pos="100000">
                <a:srgbClr val="02184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5" name="Google Shape;95;p1"/>
          <p:cNvPicPr preferRelativeResize="0"/>
          <p:nvPr/>
        </p:nvPicPr>
        <p:blipFill rotWithShape="1">
          <a:blip r:embed="rId11">
            <a:alphaModFix/>
          </a:blip>
          <a:srcRect b="0" l="0" r="0" t="0"/>
          <a:stretch/>
        </p:blipFill>
        <p:spPr>
          <a:xfrm>
            <a:off x="7691625" y="8060757"/>
            <a:ext cx="2904750" cy="1807143"/>
          </a:xfrm>
          <a:prstGeom prst="rect">
            <a:avLst/>
          </a:prstGeom>
          <a:noFill/>
          <a:ln>
            <a:noFill/>
          </a:ln>
        </p:spPr>
      </p:pic>
      <p:grpSp>
        <p:nvGrpSpPr>
          <p:cNvPr id="96" name="Google Shape;96;p1"/>
          <p:cNvGrpSpPr/>
          <p:nvPr/>
        </p:nvGrpSpPr>
        <p:grpSpPr>
          <a:xfrm>
            <a:off x="-4455434" y="149260"/>
            <a:ext cx="11443282" cy="1905000"/>
            <a:chOff x="-3886200" y="7277100"/>
            <a:chExt cx="11443282" cy="1905000"/>
          </a:xfrm>
        </p:grpSpPr>
        <p:sp>
          <p:nvSpPr>
            <p:cNvPr id="97" name="Google Shape;97;p1"/>
            <p:cNvSpPr/>
            <p:nvPr/>
          </p:nvSpPr>
          <p:spPr>
            <a:xfrm>
              <a:off x="-3886200" y="7277100"/>
              <a:ext cx="11443282" cy="1905000"/>
            </a:xfrm>
            <a:prstGeom prst="roundRect">
              <a:avLst>
                <a:gd fmla="val 50000" name="adj"/>
              </a:avLst>
            </a:prstGeom>
            <a:gradFill>
              <a:gsLst>
                <a:gs pos="0">
                  <a:srgbClr val="1A74F9"/>
                </a:gs>
                <a:gs pos="100000">
                  <a:srgbClr val="03206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98" name="Google Shape;98;p1"/>
            <p:cNvPicPr preferRelativeResize="0"/>
            <p:nvPr/>
          </p:nvPicPr>
          <p:blipFill rotWithShape="1">
            <a:blip r:embed="rId12">
              <a:alphaModFix/>
            </a:blip>
            <a:srcRect b="0" l="0" r="0" t="0"/>
            <a:stretch/>
          </p:blipFill>
          <p:spPr>
            <a:xfrm>
              <a:off x="927682" y="7594093"/>
              <a:ext cx="2724728" cy="1024978"/>
            </a:xfrm>
            <a:prstGeom prst="rect">
              <a:avLst/>
            </a:prstGeom>
            <a:noFill/>
            <a:ln>
              <a:noFill/>
            </a:ln>
          </p:spPr>
        </p:pic>
        <p:pic>
          <p:nvPicPr>
            <p:cNvPr id="99" name="Google Shape;99;p1"/>
            <p:cNvPicPr preferRelativeResize="0"/>
            <p:nvPr/>
          </p:nvPicPr>
          <p:blipFill rotWithShape="1">
            <a:blip r:embed="rId13">
              <a:alphaModFix/>
            </a:blip>
            <a:srcRect b="0" l="0" r="0" t="0"/>
            <a:stretch/>
          </p:blipFill>
          <p:spPr>
            <a:xfrm>
              <a:off x="5696430" y="7489068"/>
              <a:ext cx="1136909" cy="1471629"/>
            </a:xfrm>
            <a:prstGeom prst="rect">
              <a:avLst/>
            </a:prstGeom>
            <a:noFill/>
            <a:ln>
              <a:noFill/>
            </a:ln>
          </p:spPr>
        </p:pic>
        <p:pic>
          <p:nvPicPr>
            <p:cNvPr id="100" name="Google Shape;100;p1"/>
            <p:cNvPicPr preferRelativeResize="0"/>
            <p:nvPr/>
          </p:nvPicPr>
          <p:blipFill rotWithShape="1">
            <a:blip r:embed="rId14">
              <a:alphaModFix/>
            </a:blip>
            <a:srcRect b="0" l="0" r="0" t="0"/>
            <a:stretch/>
          </p:blipFill>
          <p:spPr>
            <a:xfrm>
              <a:off x="4099982" y="7520083"/>
              <a:ext cx="1281437" cy="1298881"/>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239" name="Shape 239"/>
        <p:cNvGrpSpPr/>
        <p:nvPr/>
      </p:nvGrpSpPr>
      <p:grpSpPr>
        <a:xfrm>
          <a:off x="0" y="0"/>
          <a:ext cx="0" cy="0"/>
          <a:chOff x="0" y="0"/>
          <a:chExt cx="0" cy="0"/>
        </a:xfrm>
      </p:grpSpPr>
      <p:sp>
        <p:nvSpPr>
          <p:cNvPr id="240" name="Google Shape;240;p10"/>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1" name="Google Shape;241;p10"/>
          <p:cNvPicPr preferRelativeResize="0"/>
          <p:nvPr/>
        </p:nvPicPr>
        <p:blipFill rotWithShape="1">
          <a:blip r:embed="rId4">
            <a:alphaModFix/>
          </a:blip>
          <a:srcRect b="0" l="0" r="0" t="0"/>
          <a:stretch/>
        </p:blipFill>
        <p:spPr>
          <a:xfrm>
            <a:off x="685800" y="571500"/>
            <a:ext cx="2086658" cy="1298182"/>
          </a:xfrm>
          <a:prstGeom prst="rect">
            <a:avLst/>
          </a:prstGeom>
          <a:noFill/>
          <a:ln>
            <a:noFill/>
          </a:ln>
        </p:spPr>
      </p:pic>
      <p:pic>
        <p:nvPicPr>
          <p:cNvPr id="242" name="Google Shape;242;p10"/>
          <p:cNvPicPr preferRelativeResize="0"/>
          <p:nvPr/>
        </p:nvPicPr>
        <p:blipFill rotWithShape="1">
          <a:blip r:embed="rId5">
            <a:alphaModFix/>
          </a:blip>
          <a:srcRect b="0" l="0" r="0" t="0"/>
          <a:stretch/>
        </p:blipFill>
        <p:spPr>
          <a:xfrm>
            <a:off x="8763000" y="3695700"/>
            <a:ext cx="8881842" cy="6272519"/>
          </a:xfrm>
          <a:prstGeom prst="rect">
            <a:avLst/>
          </a:prstGeom>
          <a:noFill/>
          <a:ln>
            <a:noFill/>
          </a:ln>
        </p:spPr>
      </p:pic>
      <p:sp>
        <p:nvSpPr>
          <p:cNvPr id="243" name="Google Shape;243;p10"/>
          <p:cNvSpPr txBox="1"/>
          <p:nvPr/>
        </p:nvSpPr>
        <p:spPr>
          <a:xfrm>
            <a:off x="8686800" y="8592415"/>
            <a:ext cx="8034519"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Map showing the locations where the</a:t>
            </a:r>
            <a:br>
              <a:rPr b="1" lang="en-US" sz="2800">
                <a:solidFill>
                  <a:schemeClr val="lt1"/>
                </a:solidFill>
                <a:latin typeface="Verdana"/>
                <a:ea typeface="Verdana"/>
                <a:cs typeface="Verdana"/>
                <a:sym typeface="Verdana"/>
              </a:rPr>
            </a:br>
            <a:r>
              <a:rPr b="1" lang="en-US" sz="2800">
                <a:solidFill>
                  <a:schemeClr val="lt1"/>
                </a:solidFill>
                <a:latin typeface="Verdana"/>
                <a:ea typeface="Verdana"/>
                <a:cs typeface="Verdana"/>
                <a:sym typeface="Verdana"/>
              </a:rPr>
              <a:t>transmit and receive antenna are placed</a:t>
            </a:r>
            <a:endParaRPr/>
          </a:p>
        </p:txBody>
      </p:sp>
      <p:pic>
        <p:nvPicPr>
          <p:cNvPr id="244" name="Google Shape;244;p10"/>
          <p:cNvPicPr preferRelativeResize="0"/>
          <p:nvPr/>
        </p:nvPicPr>
        <p:blipFill rotWithShape="1">
          <a:blip r:embed="rId6">
            <a:alphaModFix/>
          </a:blip>
          <a:srcRect b="0" l="0" r="0" t="0"/>
          <a:stretch/>
        </p:blipFill>
        <p:spPr>
          <a:xfrm>
            <a:off x="914400" y="3921857"/>
            <a:ext cx="6497260" cy="4726843"/>
          </a:xfrm>
          <a:prstGeom prst="rect">
            <a:avLst/>
          </a:prstGeom>
          <a:noFill/>
          <a:ln>
            <a:noFill/>
          </a:ln>
        </p:spPr>
      </p:pic>
      <p:sp>
        <p:nvSpPr>
          <p:cNvPr id="245" name="Google Shape;245;p10"/>
          <p:cNvSpPr txBox="1"/>
          <p:nvPr/>
        </p:nvSpPr>
        <p:spPr>
          <a:xfrm>
            <a:off x="933450" y="8761393"/>
            <a:ext cx="6478200" cy="954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Different modulation scheme</a:t>
            </a:r>
            <a:endParaRPr/>
          </a:p>
          <a:p>
            <a:pPr indent="0" lvl="0" marL="0" marR="0" rtl="0" algn="l">
              <a:spcBef>
                <a:spcPts val="0"/>
              </a:spcBef>
              <a:spcAft>
                <a:spcPts val="0"/>
              </a:spcAft>
              <a:buNone/>
            </a:pPr>
            <a:r>
              <a:rPr b="1" lang="en-US" sz="2800">
                <a:solidFill>
                  <a:schemeClr val="lt1"/>
                </a:solidFill>
                <a:latin typeface="Verdana"/>
                <a:ea typeface="Verdana"/>
                <a:cs typeface="Verdana"/>
                <a:sym typeface="Verdana"/>
              </a:rPr>
              <a:t>harvested energy</a:t>
            </a:r>
            <a:endParaRPr/>
          </a:p>
        </p:txBody>
      </p:sp>
      <p:sp>
        <p:nvSpPr>
          <p:cNvPr id="246" name="Google Shape;246;p10"/>
          <p:cNvSpPr/>
          <p:nvPr/>
        </p:nvSpPr>
        <p:spPr>
          <a:xfrm rot="-181262">
            <a:off x="12944994"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7">
              <a:alphaModFix/>
            </a:blip>
            <a:stretch>
              <a:fillRect b="0" l="0" r="0" t="0"/>
            </a:stretch>
          </a:blipFill>
          <a:ln>
            <a:noFill/>
          </a:ln>
        </p:spPr>
      </p:sp>
      <p:grpSp>
        <p:nvGrpSpPr>
          <p:cNvPr id="247" name="Google Shape;247;p10"/>
          <p:cNvGrpSpPr/>
          <p:nvPr/>
        </p:nvGrpSpPr>
        <p:grpSpPr>
          <a:xfrm>
            <a:off x="381000" y="2232986"/>
            <a:ext cx="16059150" cy="1119024"/>
            <a:chOff x="1085850" y="2232986"/>
            <a:chExt cx="16059150" cy="1119024"/>
          </a:xfrm>
        </p:grpSpPr>
        <p:sp>
          <p:nvSpPr>
            <p:cNvPr id="248" name="Google Shape;248;p10"/>
            <p:cNvSpPr/>
            <p:nvPr/>
          </p:nvSpPr>
          <p:spPr>
            <a:xfrm>
              <a:off x="1676400" y="2316094"/>
              <a:ext cx="15468600" cy="945696"/>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800">
                  <a:solidFill>
                    <a:schemeClr val="lt1"/>
                  </a:solidFill>
                  <a:latin typeface="Verdana"/>
                  <a:ea typeface="Verdana"/>
                  <a:cs typeface="Verdana"/>
                  <a:sym typeface="Verdana"/>
                </a:rPr>
                <a:t>Efficiency Analysis of RF-to-DC conversion </a:t>
              </a:r>
              <a:endParaRPr/>
            </a:p>
          </p:txBody>
        </p:sp>
        <p:sp>
          <p:nvSpPr>
            <p:cNvPr id="249" name="Google Shape;249;p10"/>
            <p:cNvSpPr/>
            <p:nvPr/>
          </p:nvSpPr>
          <p:spPr>
            <a:xfrm>
              <a:off x="1085850" y="2232986"/>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1</a:t>
              </a:r>
              <a:endParaRPr/>
            </a:p>
          </p:txBody>
        </p:sp>
      </p:grpSp>
      <p:grpSp>
        <p:nvGrpSpPr>
          <p:cNvPr id="250" name="Google Shape;250;p10"/>
          <p:cNvGrpSpPr/>
          <p:nvPr/>
        </p:nvGrpSpPr>
        <p:grpSpPr>
          <a:xfrm>
            <a:off x="4004917" y="352244"/>
            <a:ext cx="9944100" cy="1560287"/>
            <a:chOff x="4457700" y="353689"/>
            <a:chExt cx="9944100" cy="1560287"/>
          </a:xfrm>
        </p:grpSpPr>
        <p:sp>
          <p:nvSpPr>
            <p:cNvPr id="251" name="Google Shape;251;p10"/>
            <p:cNvSpPr/>
            <p:nvPr/>
          </p:nvSpPr>
          <p:spPr>
            <a:xfrm>
              <a:off x="4457700" y="353689"/>
              <a:ext cx="9944100"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Verdana"/>
                  <a:ea typeface="Verdana"/>
                  <a:cs typeface="Verdana"/>
                  <a:sym typeface="Verdana"/>
                </a:rPr>
                <a:t>      </a:t>
              </a:r>
              <a:r>
                <a:rPr b="1" lang="en-US" sz="4800">
                  <a:solidFill>
                    <a:schemeClr val="lt1"/>
                  </a:solidFill>
                  <a:latin typeface="Verdana"/>
                  <a:ea typeface="Verdana"/>
                  <a:cs typeface="Verdana"/>
                  <a:sym typeface="Verdana"/>
                </a:rPr>
                <a:t> Simulations and Results</a:t>
              </a:r>
              <a:endParaRPr/>
            </a:p>
          </p:txBody>
        </p:sp>
        <p:pic>
          <p:nvPicPr>
            <p:cNvPr id="252" name="Google Shape;252;p10"/>
            <p:cNvPicPr preferRelativeResize="0"/>
            <p:nvPr/>
          </p:nvPicPr>
          <p:blipFill rotWithShape="1">
            <a:blip r:embed="rId8">
              <a:alphaModFix/>
            </a:blip>
            <a:srcRect b="0" l="0" r="0" t="0"/>
            <a:stretch/>
          </p:blipFill>
          <p:spPr>
            <a:xfrm>
              <a:off x="4811330" y="815485"/>
              <a:ext cx="719357" cy="636694"/>
            </a:xfrm>
            <a:prstGeom prst="rect">
              <a:avLst/>
            </a:prstGeom>
            <a:noFill/>
            <a:ln>
              <a:noFill/>
            </a:ln>
          </p:spPr>
        </p:pic>
      </p:grpSp>
      <p:sp>
        <p:nvSpPr>
          <p:cNvPr id="253" name="Google Shape;253;p10"/>
          <p:cNvSpPr/>
          <p:nvPr/>
        </p:nvSpPr>
        <p:spPr>
          <a:xfrm>
            <a:off x="13411200" y="723900"/>
            <a:ext cx="1484009" cy="784710"/>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9">
              <a:alphaModFix/>
            </a:blip>
            <a:stretch>
              <a:fillRect b="0" l="0" r="0"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257" name="Shape 257"/>
        <p:cNvGrpSpPr/>
        <p:nvPr/>
      </p:nvGrpSpPr>
      <p:grpSpPr>
        <a:xfrm>
          <a:off x="0" y="0"/>
          <a:ext cx="0" cy="0"/>
          <a:chOff x="0" y="0"/>
          <a:chExt cx="0" cy="0"/>
        </a:xfrm>
      </p:grpSpPr>
      <p:sp>
        <p:nvSpPr>
          <p:cNvPr id="258" name="Google Shape;258;p11"/>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59" name="Google Shape;259;p11"/>
          <p:cNvPicPr preferRelativeResize="0"/>
          <p:nvPr/>
        </p:nvPicPr>
        <p:blipFill rotWithShape="1">
          <a:blip r:embed="rId4">
            <a:alphaModFix/>
          </a:blip>
          <a:srcRect b="0" l="0" r="0" t="0"/>
          <a:stretch/>
        </p:blipFill>
        <p:spPr>
          <a:xfrm>
            <a:off x="685800" y="571500"/>
            <a:ext cx="2086658" cy="1298182"/>
          </a:xfrm>
          <a:prstGeom prst="rect">
            <a:avLst/>
          </a:prstGeom>
          <a:noFill/>
          <a:ln>
            <a:noFill/>
          </a:ln>
        </p:spPr>
      </p:pic>
      <p:sp>
        <p:nvSpPr>
          <p:cNvPr id="260" name="Google Shape;260;p11"/>
          <p:cNvSpPr/>
          <p:nvPr/>
        </p:nvSpPr>
        <p:spPr>
          <a:xfrm>
            <a:off x="732742" y="2360388"/>
            <a:ext cx="8630335" cy="901402"/>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6000">
                <a:solidFill>
                  <a:schemeClr val="lt1"/>
                </a:solidFill>
                <a:latin typeface="Verdana"/>
                <a:ea typeface="Verdana"/>
                <a:cs typeface="Verdana"/>
                <a:sym typeface="Verdana"/>
              </a:rPr>
              <a:t>Our Contribution</a:t>
            </a:r>
            <a:endParaRPr/>
          </a:p>
        </p:txBody>
      </p:sp>
      <p:sp>
        <p:nvSpPr>
          <p:cNvPr id="261" name="Google Shape;261;p11"/>
          <p:cNvSpPr/>
          <p:nvPr/>
        </p:nvSpPr>
        <p:spPr>
          <a:xfrm rot="-181262">
            <a:off x="12944994"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5">
              <a:alphaModFix/>
            </a:blip>
            <a:stretch>
              <a:fillRect b="0" l="0" r="0" t="0"/>
            </a:stretch>
          </a:blipFill>
          <a:ln>
            <a:noFill/>
          </a:ln>
        </p:spPr>
      </p:sp>
      <p:pic>
        <p:nvPicPr>
          <p:cNvPr id="262" name="Google Shape;262;p11"/>
          <p:cNvPicPr preferRelativeResize="0"/>
          <p:nvPr/>
        </p:nvPicPr>
        <p:blipFill rotWithShape="1">
          <a:blip r:embed="rId6">
            <a:alphaModFix/>
          </a:blip>
          <a:srcRect b="0" l="0" r="0" t="0"/>
          <a:stretch/>
        </p:blipFill>
        <p:spPr>
          <a:xfrm>
            <a:off x="361265" y="3600096"/>
            <a:ext cx="8630335" cy="5505804"/>
          </a:xfrm>
          <a:prstGeom prst="rect">
            <a:avLst/>
          </a:prstGeom>
          <a:noFill/>
          <a:ln>
            <a:noFill/>
          </a:ln>
        </p:spPr>
      </p:pic>
      <p:sp>
        <p:nvSpPr>
          <p:cNvPr id="263" name="Google Shape;263;p11"/>
          <p:cNvSpPr/>
          <p:nvPr/>
        </p:nvSpPr>
        <p:spPr>
          <a:xfrm>
            <a:off x="764136" y="2247900"/>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2</a:t>
            </a:r>
            <a:endParaRPr/>
          </a:p>
        </p:txBody>
      </p:sp>
      <p:pic>
        <p:nvPicPr>
          <p:cNvPr id="264" name="Google Shape;264;p11"/>
          <p:cNvPicPr preferRelativeResize="0"/>
          <p:nvPr/>
        </p:nvPicPr>
        <p:blipFill rotWithShape="1">
          <a:blip r:embed="rId7">
            <a:alphaModFix/>
          </a:blip>
          <a:srcRect b="0" l="0" r="0" t="0"/>
          <a:stretch/>
        </p:blipFill>
        <p:spPr>
          <a:xfrm>
            <a:off x="9531018" y="2552700"/>
            <a:ext cx="8280488" cy="3428582"/>
          </a:xfrm>
          <a:prstGeom prst="rect">
            <a:avLst/>
          </a:prstGeom>
          <a:noFill/>
          <a:ln>
            <a:noFill/>
          </a:ln>
        </p:spPr>
      </p:pic>
      <p:pic>
        <p:nvPicPr>
          <p:cNvPr id="265" name="Google Shape;265;p11"/>
          <p:cNvPicPr preferRelativeResize="0"/>
          <p:nvPr/>
        </p:nvPicPr>
        <p:blipFill rotWithShape="1">
          <a:blip r:embed="rId8">
            <a:alphaModFix/>
          </a:blip>
          <a:srcRect b="0" l="0" r="0" t="0"/>
          <a:stretch/>
        </p:blipFill>
        <p:spPr>
          <a:xfrm>
            <a:off x="9550312" y="6210300"/>
            <a:ext cx="8280488" cy="3469954"/>
          </a:xfrm>
          <a:prstGeom prst="rect">
            <a:avLst/>
          </a:prstGeom>
          <a:noFill/>
          <a:ln>
            <a:noFill/>
          </a:ln>
        </p:spPr>
      </p:pic>
      <p:grpSp>
        <p:nvGrpSpPr>
          <p:cNvPr id="266" name="Google Shape;266;p11"/>
          <p:cNvGrpSpPr/>
          <p:nvPr/>
        </p:nvGrpSpPr>
        <p:grpSpPr>
          <a:xfrm>
            <a:off x="4004917" y="352244"/>
            <a:ext cx="9944100" cy="1560287"/>
            <a:chOff x="4457700" y="353689"/>
            <a:chExt cx="9944100" cy="1560287"/>
          </a:xfrm>
        </p:grpSpPr>
        <p:sp>
          <p:nvSpPr>
            <p:cNvPr id="267" name="Google Shape;267;p11"/>
            <p:cNvSpPr/>
            <p:nvPr/>
          </p:nvSpPr>
          <p:spPr>
            <a:xfrm>
              <a:off x="4457700" y="353689"/>
              <a:ext cx="9944100"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Verdana"/>
                  <a:ea typeface="Verdana"/>
                  <a:cs typeface="Verdana"/>
                  <a:sym typeface="Verdana"/>
                </a:rPr>
                <a:t>      </a:t>
              </a:r>
              <a:r>
                <a:rPr b="1" lang="en-US" sz="4800">
                  <a:solidFill>
                    <a:schemeClr val="lt1"/>
                  </a:solidFill>
                  <a:latin typeface="Verdana"/>
                  <a:ea typeface="Verdana"/>
                  <a:cs typeface="Verdana"/>
                  <a:sym typeface="Verdana"/>
                </a:rPr>
                <a:t> Simulations and Results</a:t>
              </a:r>
              <a:endParaRPr/>
            </a:p>
          </p:txBody>
        </p:sp>
        <p:pic>
          <p:nvPicPr>
            <p:cNvPr id="268" name="Google Shape;268;p11"/>
            <p:cNvPicPr preferRelativeResize="0"/>
            <p:nvPr/>
          </p:nvPicPr>
          <p:blipFill rotWithShape="1">
            <a:blip r:embed="rId9">
              <a:alphaModFix/>
            </a:blip>
            <a:srcRect b="0" l="0" r="0" t="0"/>
            <a:stretch/>
          </p:blipFill>
          <p:spPr>
            <a:xfrm>
              <a:off x="4811330" y="815485"/>
              <a:ext cx="719357" cy="636694"/>
            </a:xfrm>
            <a:prstGeom prst="rect">
              <a:avLst/>
            </a:prstGeom>
            <a:noFill/>
            <a:ln>
              <a:noFill/>
            </a:ln>
          </p:spPr>
        </p:pic>
      </p:grpSp>
      <p:sp>
        <p:nvSpPr>
          <p:cNvPr id="269" name="Google Shape;269;p11"/>
          <p:cNvSpPr/>
          <p:nvPr/>
        </p:nvSpPr>
        <p:spPr>
          <a:xfrm>
            <a:off x="13182600" y="723900"/>
            <a:ext cx="1484009" cy="784710"/>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10">
              <a:alphaModFix/>
            </a:blip>
            <a:stretch>
              <a:fillRect b="0" l="0" r="0"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273" name="Shape 273"/>
        <p:cNvGrpSpPr/>
        <p:nvPr/>
      </p:nvGrpSpPr>
      <p:grpSpPr>
        <a:xfrm>
          <a:off x="0" y="0"/>
          <a:ext cx="0" cy="0"/>
          <a:chOff x="0" y="0"/>
          <a:chExt cx="0" cy="0"/>
        </a:xfrm>
      </p:grpSpPr>
      <p:sp>
        <p:nvSpPr>
          <p:cNvPr id="274" name="Google Shape;274;p12"/>
          <p:cNvSpPr/>
          <p:nvPr/>
        </p:nvSpPr>
        <p:spPr>
          <a:xfrm rot="-5400000">
            <a:off x="2058842" y="-4014601"/>
            <a:ext cx="13944000" cy="19155000"/>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2"/>
          <p:cNvSpPr txBox="1"/>
          <p:nvPr/>
        </p:nvSpPr>
        <p:spPr>
          <a:xfrm>
            <a:off x="9967301" y="8887480"/>
            <a:ext cx="7939699"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The system’s power generation during exercise.</a:t>
            </a:r>
            <a:endParaRPr/>
          </a:p>
        </p:txBody>
      </p:sp>
      <p:pic>
        <p:nvPicPr>
          <p:cNvPr id="276" name="Google Shape;276;p12"/>
          <p:cNvPicPr preferRelativeResize="0"/>
          <p:nvPr/>
        </p:nvPicPr>
        <p:blipFill rotWithShape="1">
          <a:blip r:embed="rId4">
            <a:alphaModFix/>
          </a:blip>
          <a:srcRect b="0" l="0" r="0" t="0"/>
          <a:stretch/>
        </p:blipFill>
        <p:spPr>
          <a:xfrm>
            <a:off x="8001000" y="5374197"/>
            <a:ext cx="10185130" cy="3350703"/>
          </a:xfrm>
          <a:prstGeom prst="rect">
            <a:avLst/>
          </a:prstGeom>
          <a:noFill/>
          <a:ln>
            <a:noFill/>
          </a:ln>
        </p:spPr>
      </p:pic>
      <p:pic>
        <p:nvPicPr>
          <p:cNvPr id="277" name="Google Shape;277;p12"/>
          <p:cNvPicPr preferRelativeResize="0"/>
          <p:nvPr/>
        </p:nvPicPr>
        <p:blipFill rotWithShape="1">
          <a:blip r:embed="rId5">
            <a:alphaModFix/>
          </a:blip>
          <a:srcRect b="0" l="0" r="0" t="0"/>
          <a:stretch/>
        </p:blipFill>
        <p:spPr>
          <a:xfrm>
            <a:off x="228600" y="4648935"/>
            <a:ext cx="7259500" cy="3999765"/>
          </a:xfrm>
          <a:prstGeom prst="rect">
            <a:avLst/>
          </a:prstGeom>
          <a:noFill/>
          <a:ln>
            <a:noFill/>
          </a:ln>
        </p:spPr>
      </p:pic>
      <p:pic>
        <p:nvPicPr>
          <p:cNvPr id="278" name="Google Shape;278;p12"/>
          <p:cNvPicPr preferRelativeResize="0"/>
          <p:nvPr/>
        </p:nvPicPr>
        <p:blipFill rotWithShape="1">
          <a:blip r:embed="rId6">
            <a:alphaModFix/>
          </a:blip>
          <a:srcRect b="0" l="0" r="0" t="0"/>
          <a:stretch/>
        </p:blipFill>
        <p:spPr>
          <a:xfrm>
            <a:off x="685800" y="571500"/>
            <a:ext cx="2086658" cy="1298182"/>
          </a:xfrm>
          <a:prstGeom prst="rect">
            <a:avLst/>
          </a:prstGeom>
          <a:noFill/>
          <a:ln>
            <a:noFill/>
          </a:ln>
        </p:spPr>
      </p:pic>
      <p:sp>
        <p:nvSpPr>
          <p:cNvPr id="279" name="Google Shape;279;p12"/>
          <p:cNvSpPr/>
          <p:nvPr/>
        </p:nvSpPr>
        <p:spPr>
          <a:xfrm rot="-185643">
            <a:off x="12944356" y="-4362994"/>
            <a:ext cx="6840046" cy="8032035"/>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7">
              <a:alphaModFix/>
            </a:blip>
            <a:stretch>
              <a:fillRect b="0" l="0" r="0" t="0"/>
            </a:stretch>
          </a:blipFill>
          <a:ln>
            <a:noFill/>
          </a:ln>
        </p:spPr>
      </p:sp>
      <p:sp>
        <p:nvSpPr>
          <p:cNvPr id="280" name="Google Shape;280;p12"/>
          <p:cNvSpPr/>
          <p:nvPr/>
        </p:nvSpPr>
        <p:spPr>
          <a:xfrm>
            <a:off x="1600200" y="2576676"/>
            <a:ext cx="9847252" cy="68511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3600">
                <a:solidFill>
                  <a:schemeClr val="lt1"/>
                </a:solidFill>
                <a:latin typeface="Verdana"/>
                <a:ea typeface="Verdana"/>
                <a:cs typeface="Verdana"/>
                <a:sym typeface="Verdana"/>
              </a:rPr>
              <a:t>More Energy Harvesting Techniques</a:t>
            </a:r>
            <a:endParaRPr/>
          </a:p>
        </p:txBody>
      </p:sp>
      <p:sp>
        <p:nvSpPr>
          <p:cNvPr id="281" name="Google Shape;281;p12"/>
          <p:cNvSpPr/>
          <p:nvPr/>
        </p:nvSpPr>
        <p:spPr>
          <a:xfrm>
            <a:off x="838200" y="2324100"/>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3</a:t>
            </a:r>
            <a:endParaRPr/>
          </a:p>
        </p:txBody>
      </p:sp>
      <p:sp>
        <p:nvSpPr>
          <p:cNvPr id="282" name="Google Shape;282;p12"/>
          <p:cNvSpPr txBox="1"/>
          <p:nvPr/>
        </p:nvSpPr>
        <p:spPr>
          <a:xfrm>
            <a:off x="971784" y="3550503"/>
            <a:ext cx="12363216"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Verdana"/>
                <a:ea typeface="Verdana"/>
                <a:cs typeface="Verdana"/>
                <a:sym typeface="Verdana"/>
              </a:rPr>
              <a:t>Ultra-thin epidermal piezoelectric sensor for self-powered, real-time</a:t>
            </a:r>
            <a:br>
              <a:rPr b="1" lang="en-US" sz="2400">
                <a:solidFill>
                  <a:schemeClr val="lt1"/>
                </a:solidFill>
                <a:latin typeface="Verdana"/>
                <a:ea typeface="Verdana"/>
                <a:cs typeface="Verdana"/>
                <a:sym typeface="Verdana"/>
              </a:rPr>
            </a:br>
            <a:r>
              <a:rPr b="1" lang="en-US" sz="2400">
                <a:solidFill>
                  <a:schemeClr val="lt1"/>
                </a:solidFill>
                <a:latin typeface="Verdana"/>
                <a:ea typeface="Verdana"/>
                <a:cs typeface="Verdana"/>
                <a:sym typeface="Verdana"/>
              </a:rPr>
              <a:t>arterial pulse monitoring.</a:t>
            </a:r>
            <a:endParaRPr/>
          </a:p>
        </p:txBody>
      </p:sp>
      <p:pic>
        <p:nvPicPr>
          <p:cNvPr id="283" name="Google Shape;283;p12"/>
          <p:cNvPicPr preferRelativeResize="0"/>
          <p:nvPr/>
        </p:nvPicPr>
        <p:blipFill rotWithShape="1">
          <a:blip r:embed="rId8">
            <a:alphaModFix/>
          </a:blip>
          <a:srcRect b="0" l="59590" r="0" t="0"/>
          <a:stretch/>
        </p:blipFill>
        <p:spPr>
          <a:xfrm>
            <a:off x="14630400" y="1485900"/>
            <a:ext cx="3529786" cy="1919462"/>
          </a:xfrm>
          <a:prstGeom prst="rect">
            <a:avLst/>
          </a:prstGeom>
          <a:noFill/>
          <a:ln>
            <a:noFill/>
          </a:ln>
        </p:spPr>
      </p:pic>
      <p:pic>
        <p:nvPicPr>
          <p:cNvPr id="284" name="Google Shape;284;p12"/>
          <p:cNvPicPr preferRelativeResize="0"/>
          <p:nvPr/>
        </p:nvPicPr>
        <p:blipFill rotWithShape="1">
          <a:blip r:embed="rId9">
            <a:alphaModFix/>
          </a:blip>
          <a:srcRect b="0" l="29747" r="38471" t="0"/>
          <a:stretch/>
        </p:blipFill>
        <p:spPr>
          <a:xfrm>
            <a:off x="11626932" y="1717982"/>
            <a:ext cx="3521522" cy="2434918"/>
          </a:xfrm>
          <a:prstGeom prst="rect">
            <a:avLst/>
          </a:prstGeom>
          <a:noFill/>
          <a:ln>
            <a:noFill/>
          </a:ln>
        </p:spPr>
      </p:pic>
      <p:pic>
        <p:nvPicPr>
          <p:cNvPr id="285" name="Google Shape;285;p12"/>
          <p:cNvPicPr preferRelativeResize="0"/>
          <p:nvPr/>
        </p:nvPicPr>
        <p:blipFill rotWithShape="1">
          <a:blip r:embed="rId10">
            <a:alphaModFix/>
          </a:blip>
          <a:srcRect b="0" l="0" r="72286" t="0"/>
          <a:stretch/>
        </p:blipFill>
        <p:spPr>
          <a:xfrm>
            <a:off x="13487400" y="3238500"/>
            <a:ext cx="2632838" cy="2087570"/>
          </a:xfrm>
          <a:prstGeom prst="rect">
            <a:avLst/>
          </a:prstGeom>
          <a:noFill/>
          <a:ln>
            <a:noFill/>
          </a:ln>
        </p:spPr>
      </p:pic>
      <p:sp>
        <p:nvSpPr>
          <p:cNvPr id="286" name="Google Shape;286;p12"/>
          <p:cNvSpPr txBox="1"/>
          <p:nvPr/>
        </p:nvSpPr>
        <p:spPr>
          <a:xfrm>
            <a:off x="1834049" y="8801100"/>
            <a:ext cx="6241015"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Verdana"/>
                <a:ea typeface="Verdana"/>
                <a:cs typeface="Verdana"/>
                <a:sym typeface="Verdana"/>
              </a:rPr>
              <a:t>Real-time sweat pH obtained from the wearable systems charged by a lithium battery and by an FTENG</a:t>
            </a:r>
            <a:endParaRPr/>
          </a:p>
        </p:txBody>
      </p:sp>
      <p:sp>
        <p:nvSpPr>
          <p:cNvPr id="287" name="Google Shape;287;p12"/>
          <p:cNvSpPr/>
          <p:nvPr/>
        </p:nvSpPr>
        <p:spPr>
          <a:xfrm>
            <a:off x="762000" y="8825076"/>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A</a:t>
            </a:r>
            <a:endParaRPr/>
          </a:p>
        </p:txBody>
      </p:sp>
      <p:sp>
        <p:nvSpPr>
          <p:cNvPr id="288" name="Google Shape;288;p12"/>
          <p:cNvSpPr/>
          <p:nvPr/>
        </p:nvSpPr>
        <p:spPr>
          <a:xfrm>
            <a:off x="8765136" y="8596476"/>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B</a:t>
            </a:r>
            <a:endParaRPr/>
          </a:p>
        </p:txBody>
      </p:sp>
      <p:grpSp>
        <p:nvGrpSpPr>
          <p:cNvPr id="289" name="Google Shape;289;p12"/>
          <p:cNvGrpSpPr/>
          <p:nvPr/>
        </p:nvGrpSpPr>
        <p:grpSpPr>
          <a:xfrm>
            <a:off x="4004917" y="352244"/>
            <a:ext cx="9944100" cy="1560300"/>
            <a:chOff x="4457700" y="353689"/>
            <a:chExt cx="9944100" cy="1560300"/>
          </a:xfrm>
        </p:grpSpPr>
        <p:sp>
          <p:nvSpPr>
            <p:cNvPr id="290" name="Google Shape;290;p12"/>
            <p:cNvSpPr/>
            <p:nvPr/>
          </p:nvSpPr>
          <p:spPr>
            <a:xfrm>
              <a:off x="4457700" y="353689"/>
              <a:ext cx="9944100" cy="1560300"/>
            </a:xfrm>
            <a:prstGeom prst="roundRect">
              <a:avLst>
                <a:gd fmla="val 50000" name="adj"/>
              </a:avLst>
            </a:prstGeom>
            <a:gradFill>
              <a:gsLst>
                <a:gs pos="0">
                  <a:srgbClr val="12379E"/>
                </a:gs>
                <a:gs pos="100000">
                  <a:srgbClr val="04184A"/>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Verdana"/>
                  <a:ea typeface="Verdana"/>
                  <a:cs typeface="Verdana"/>
                  <a:sym typeface="Verdana"/>
                </a:rPr>
                <a:t>      </a:t>
              </a:r>
              <a:r>
                <a:rPr b="1" lang="en-US" sz="4800">
                  <a:solidFill>
                    <a:schemeClr val="lt1"/>
                  </a:solidFill>
                  <a:latin typeface="Verdana"/>
                  <a:ea typeface="Verdana"/>
                  <a:cs typeface="Verdana"/>
                  <a:sym typeface="Verdana"/>
                </a:rPr>
                <a:t> Simulations and Results</a:t>
              </a:r>
              <a:endParaRPr/>
            </a:p>
          </p:txBody>
        </p:sp>
        <p:pic>
          <p:nvPicPr>
            <p:cNvPr id="291" name="Google Shape;291;p12"/>
            <p:cNvPicPr preferRelativeResize="0"/>
            <p:nvPr/>
          </p:nvPicPr>
          <p:blipFill rotWithShape="1">
            <a:blip r:embed="rId11">
              <a:alphaModFix/>
            </a:blip>
            <a:srcRect b="0" l="0" r="0" t="0"/>
            <a:stretch/>
          </p:blipFill>
          <p:spPr>
            <a:xfrm>
              <a:off x="4811330" y="815485"/>
              <a:ext cx="719357" cy="636694"/>
            </a:xfrm>
            <a:prstGeom prst="rect">
              <a:avLst/>
            </a:prstGeom>
            <a:noFill/>
            <a:ln>
              <a:noFill/>
            </a:ln>
          </p:spPr>
        </p:pic>
      </p:grpSp>
      <p:sp>
        <p:nvSpPr>
          <p:cNvPr id="292" name="Google Shape;292;p12"/>
          <p:cNvSpPr/>
          <p:nvPr/>
        </p:nvSpPr>
        <p:spPr>
          <a:xfrm>
            <a:off x="13182600" y="723900"/>
            <a:ext cx="1484009" cy="784710"/>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12">
              <a:alphaModFix/>
            </a:blip>
            <a:stretch>
              <a:fillRect b="0" l="0" r="0" t="0"/>
            </a:stretch>
          </a:blipFill>
          <a:ln>
            <a:noFill/>
          </a:ln>
        </p:spPr>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296" name="Shape 296"/>
        <p:cNvGrpSpPr/>
        <p:nvPr/>
      </p:nvGrpSpPr>
      <p:grpSpPr>
        <a:xfrm>
          <a:off x="0" y="0"/>
          <a:ext cx="0" cy="0"/>
          <a:chOff x="0" y="0"/>
          <a:chExt cx="0" cy="0"/>
        </a:xfrm>
      </p:grpSpPr>
      <p:sp>
        <p:nvSpPr>
          <p:cNvPr id="297" name="Google Shape;297;p13"/>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13"/>
          <p:cNvSpPr/>
          <p:nvPr/>
        </p:nvSpPr>
        <p:spPr>
          <a:xfrm rot="-203160">
            <a:off x="-3447410" y="4788190"/>
            <a:ext cx="6804963" cy="778114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99" name="Google Shape;299;p13"/>
          <p:cNvPicPr preferRelativeResize="0"/>
          <p:nvPr/>
        </p:nvPicPr>
        <p:blipFill rotWithShape="1">
          <a:blip r:embed="rId5">
            <a:alphaModFix/>
          </a:blip>
          <a:srcRect b="0" l="0" r="0" t="0"/>
          <a:stretch/>
        </p:blipFill>
        <p:spPr>
          <a:xfrm>
            <a:off x="685800" y="571500"/>
            <a:ext cx="2086658" cy="1298182"/>
          </a:xfrm>
          <a:prstGeom prst="rect">
            <a:avLst/>
          </a:prstGeom>
          <a:noFill/>
          <a:ln>
            <a:noFill/>
          </a:ln>
        </p:spPr>
      </p:pic>
      <p:sp>
        <p:nvSpPr>
          <p:cNvPr id="300" name="Google Shape;300;p13"/>
          <p:cNvSpPr/>
          <p:nvPr/>
        </p:nvSpPr>
        <p:spPr>
          <a:xfrm>
            <a:off x="4457700" y="154213"/>
            <a:ext cx="9372600"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Documentation on</a:t>
            </a:r>
            <a:endParaRPr b="1" sz="4400">
              <a:solidFill>
                <a:schemeClr val="lt1"/>
              </a:solidFill>
              <a:latin typeface="Verdana"/>
              <a:ea typeface="Verdana"/>
              <a:cs typeface="Verdana"/>
              <a:sym typeface="Verdana"/>
            </a:endParaRPr>
          </a:p>
        </p:txBody>
      </p:sp>
      <p:sp>
        <p:nvSpPr>
          <p:cNvPr id="301" name="Google Shape;301;p13"/>
          <p:cNvSpPr/>
          <p:nvPr/>
        </p:nvSpPr>
        <p:spPr>
          <a:xfrm>
            <a:off x="12877800" y="571500"/>
            <a:ext cx="1484009" cy="784710"/>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6">
              <a:alphaModFix/>
            </a:blip>
            <a:stretch>
              <a:fillRect b="0" l="0" r="0" t="0"/>
            </a:stretch>
          </a:blipFill>
          <a:ln>
            <a:noFill/>
          </a:ln>
        </p:spPr>
      </p:sp>
      <p:sp>
        <p:nvSpPr>
          <p:cNvPr id="302" name="Google Shape;302;p13"/>
          <p:cNvSpPr/>
          <p:nvPr/>
        </p:nvSpPr>
        <p:spPr>
          <a:xfrm rot="-181262">
            <a:off x="12944994" y="-4358950"/>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4">
              <a:alphaModFix/>
            </a:blip>
            <a:stretch>
              <a:fillRect b="0" l="0" r="0" t="0"/>
            </a:stretch>
          </a:blipFill>
          <a:ln>
            <a:noFill/>
          </a:ln>
        </p:spPr>
      </p:sp>
      <p:grpSp>
        <p:nvGrpSpPr>
          <p:cNvPr id="303" name="Google Shape;303;p13"/>
          <p:cNvGrpSpPr/>
          <p:nvPr/>
        </p:nvGrpSpPr>
        <p:grpSpPr>
          <a:xfrm>
            <a:off x="6168534" y="1403428"/>
            <a:ext cx="6003700" cy="1377872"/>
            <a:chOff x="7542093" y="1601779"/>
            <a:chExt cx="4624767" cy="1061403"/>
          </a:xfrm>
        </p:grpSpPr>
        <p:sp>
          <p:nvSpPr>
            <p:cNvPr id="304" name="Google Shape;304;p13"/>
            <p:cNvSpPr/>
            <p:nvPr/>
          </p:nvSpPr>
          <p:spPr>
            <a:xfrm>
              <a:off x="7542093" y="1601779"/>
              <a:ext cx="4624767" cy="106140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6600">
                  <a:solidFill>
                    <a:schemeClr val="lt1"/>
                  </a:solidFill>
                  <a:latin typeface="Arial"/>
                  <a:ea typeface="Arial"/>
                  <a:cs typeface="Arial"/>
                  <a:sym typeface="Arial"/>
                </a:rPr>
                <a:t>      </a:t>
              </a:r>
              <a:r>
                <a:rPr b="1" lang="en-US" sz="6600">
                  <a:solidFill>
                    <a:schemeClr val="lt1"/>
                  </a:solidFill>
                  <a:latin typeface="Verdana"/>
                  <a:ea typeface="Verdana"/>
                  <a:cs typeface="Verdana"/>
                  <a:sym typeface="Verdana"/>
                </a:rPr>
                <a:t>GitHub</a:t>
              </a:r>
              <a:endParaRPr/>
            </a:p>
          </p:txBody>
        </p:sp>
        <p:pic>
          <p:nvPicPr>
            <p:cNvPr id="305" name="Google Shape;305;p13"/>
            <p:cNvPicPr preferRelativeResize="0"/>
            <p:nvPr/>
          </p:nvPicPr>
          <p:blipFill rotWithShape="1">
            <a:blip r:embed="rId7">
              <a:alphaModFix/>
            </a:blip>
            <a:srcRect b="0" l="0" r="0" t="0"/>
            <a:stretch/>
          </p:blipFill>
          <p:spPr>
            <a:xfrm>
              <a:off x="7924800" y="1638300"/>
              <a:ext cx="988319" cy="988319"/>
            </a:xfrm>
            <a:prstGeom prst="rect">
              <a:avLst/>
            </a:prstGeom>
            <a:noFill/>
            <a:ln>
              <a:noFill/>
            </a:ln>
          </p:spPr>
        </p:pic>
      </p:grpSp>
      <p:pic>
        <p:nvPicPr>
          <p:cNvPr id="306" name="Google Shape;306;p13"/>
          <p:cNvPicPr preferRelativeResize="0"/>
          <p:nvPr/>
        </p:nvPicPr>
        <p:blipFill rotWithShape="1">
          <a:blip r:embed="rId8">
            <a:alphaModFix/>
          </a:blip>
          <a:srcRect b="7270" l="40794" r="13101" t="16284"/>
          <a:stretch/>
        </p:blipFill>
        <p:spPr>
          <a:xfrm>
            <a:off x="442428" y="2976114"/>
            <a:ext cx="6409140" cy="5977386"/>
          </a:xfrm>
          <a:prstGeom prst="rect">
            <a:avLst/>
          </a:prstGeom>
          <a:noFill/>
          <a:ln>
            <a:noFill/>
          </a:ln>
        </p:spPr>
      </p:pic>
      <p:pic>
        <p:nvPicPr>
          <p:cNvPr id="307" name="Google Shape;307;p13"/>
          <p:cNvPicPr preferRelativeResize="0"/>
          <p:nvPr/>
        </p:nvPicPr>
        <p:blipFill rotWithShape="1">
          <a:blip r:embed="rId9">
            <a:alphaModFix/>
          </a:blip>
          <a:srcRect b="6932" l="39500" r="12834" t="16624"/>
          <a:stretch/>
        </p:blipFill>
        <p:spPr>
          <a:xfrm>
            <a:off x="4038600" y="4184125"/>
            <a:ext cx="5962611" cy="5378975"/>
          </a:xfrm>
          <a:prstGeom prst="rect">
            <a:avLst/>
          </a:prstGeom>
          <a:noFill/>
          <a:ln>
            <a:noFill/>
          </a:ln>
          <a:effectLst>
            <a:outerShdw blurRad="406400" sx="103000" rotWithShape="0" algn="br" dir="6360000" dist="38100" sy="103000">
              <a:srgbClr val="0F243E">
                <a:alpha val="92941"/>
              </a:srgbClr>
            </a:outerShdw>
          </a:effectLst>
        </p:spPr>
      </p:pic>
      <p:pic>
        <p:nvPicPr>
          <p:cNvPr id="308" name="Google Shape;308;p13"/>
          <p:cNvPicPr preferRelativeResize="0"/>
          <p:nvPr/>
        </p:nvPicPr>
        <p:blipFill rotWithShape="1">
          <a:blip r:embed="rId10">
            <a:alphaModFix/>
          </a:blip>
          <a:srcRect b="13555" l="26499" r="26416" t="11920"/>
          <a:stretch/>
        </p:blipFill>
        <p:spPr>
          <a:xfrm>
            <a:off x="10263313" y="2822484"/>
            <a:ext cx="7586924" cy="6754666"/>
          </a:xfrm>
          <a:prstGeom prst="rect">
            <a:avLst/>
          </a:prstGeom>
          <a:noFill/>
          <a:ln>
            <a:noFill/>
          </a:ln>
        </p:spPr>
      </p:pic>
      <p:sp>
        <p:nvSpPr>
          <p:cNvPr id="309" name="Google Shape;309;p13"/>
          <p:cNvSpPr/>
          <p:nvPr/>
        </p:nvSpPr>
        <p:spPr>
          <a:xfrm>
            <a:off x="15307923" y="8728776"/>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4"/>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4"/>
          <p:cNvSpPr/>
          <p:nvPr/>
        </p:nvSpPr>
        <p:spPr>
          <a:xfrm>
            <a:off x="2362200" y="-10865622"/>
            <a:ext cx="13723122" cy="13723122"/>
          </a:xfrm>
          <a:prstGeom prst="ellipse">
            <a:avLst/>
          </a:prstGeom>
          <a:gradFill>
            <a:gsLst>
              <a:gs pos="0">
                <a:srgbClr val="053299"/>
              </a:gs>
              <a:gs pos="100000">
                <a:srgbClr val="02184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16" name="Google Shape;316;p14"/>
          <p:cNvGrpSpPr/>
          <p:nvPr/>
        </p:nvGrpSpPr>
        <p:grpSpPr>
          <a:xfrm>
            <a:off x="13311039" y="4421918"/>
            <a:ext cx="4443561" cy="8265382"/>
            <a:chOff x="13692039" y="3144409"/>
            <a:chExt cx="4443561" cy="8265382"/>
          </a:xfrm>
        </p:grpSpPr>
        <p:sp>
          <p:nvSpPr>
            <p:cNvPr id="317" name="Google Shape;317;p14"/>
            <p:cNvSpPr/>
            <p:nvPr/>
          </p:nvSpPr>
          <p:spPr>
            <a:xfrm>
              <a:off x="13692039" y="3144409"/>
              <a:ext cx="4443561" cy="8265382"/>
            </a:xfrm>
            <a:prstGeom prst="roundRect">
              <a:avLst>
                <a:gd fmla="val 8941" name="adj"/>
              </a:avLst>
            </a:prstGeom>
            <a:gradFill>
              <a:gsLst>
                <a:gs pos="0">
                  <a:srgbClr val="042676"/>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p:txBody>
        </p:sp>
        <p:pic>
          <p:nvPicPr>
            <p:cNvPr id="318" name="Google Shape;318;p14"/>
            <p:cNvPicPr preferRelativeResize="0"/>
            <p:nvPr/>
          </p:nvPicPr>
          <p:blipFill rotWithShape="1">
            <a:blip r:embed="rId4">
              <a:alphaModFix/>
            </a:blip>
            <a:srcRect b="0" l="0" r="0" t="0"/>
            <a:stretch/>
          </p:blipFill>
          <p:spPr>
            <a:xfrm>
              <a:off x="13966248" y="3467100"/>
              <a:ext cx="3895142" cy="3895142"/>
            </a:xfrm>
            <a:prstGeom prst="rect">
              <a:avLst/>
            </a:prstGeom>
            <a:noFill/>
            <a:ln>
              <a:noFill/>
            </a:ln>
          </p:spPr>
        </p:pic>
      </p:grpSp>
      <p:pic>
        <p:nvPicPr>
          <p:cNvPr id="319" name="Google Shape;319;p14"/>
          <p:cNvPicPr preferRelativeResize="0"/>
          <p:nvPr/>
        </p:nvPicPr>
        <p:blipFill rotWithShape="1">
          <a:blip r:embed="rId5">
            <a:alphaModFix/>
          </a:blip>
          <a:srcRect b="0" l="0" r="0" t="0"/>
          <a:stretch/>
        </p:blipFill>
        <p:spPr>
          <a:xfrm>
            <a:off x="7620000" y="275436"/>
            <a:ext cx="3048000" cy="1896264"/>
          </a:xfrm>
          <a:prstGeom prst="rect">
            <a:avLst/>
          </a:prstGeom>
          <a:noFill/>
          <a:ln>
            <a:noFill/>
          </a:ln>
        </p:spPr>
      </p:pic>
      <p:sp>
        <p:nvSpPr>
          <p:cNvPr id="320" name="Google Shape;320;p14"/>
          <p:cNvSpPr/>
          <p:nvPr/>
        </p:nvSpPr>
        <p:spPr>
          <a:xfrm rot="-1054961">
            <a:off x="-1283482" y="-1712463"/>
            <a:ext cx="5373248" cy="5954883"/>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21" name="Google Shape;321;p14"/>
          <p:cNvGrpSpPr/>
          <p:nvPr/>
        </p:nvGrpSpPr>
        <p:grpSpPr>
          <a:xfrm>
            <a:off x="8382000" y="4421918"/>
            <a:ext cx="4443561" cy="8265382"/>
            <a:chOff x="9086984" y="3144409"/>
            <a:chExt cx="4443561" cy="8265382"/>
          </a:xfrm>
        </p:grpSpPr>
        <p:sp>
          <p:nvSpPr>
            <p:cNvPr id="322" name="Google Shape;322;p14"/>
            <p:cNvSpPr/>
            <p:nvPr/>
          </p:nvSpPr>
          <p:spPr>
            <a:xfrm>
              <a:off x="9086984" y="3144409"/>
              <a:ext cx="4443561" cy="8265382"/>
            </a:xfrm>
            <a:prstGeom prst="roundRect">
              <a:avLst>
                <a:gd fmla="val 8941" name="adj"/>
              </a:avLst>
            </a:prstGeom>
            <a:gradFill>
              <a:gsLst>
                <a:gs pos="0">
                  <a:srgbClr val="042676"/>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6000">
                <a:solidFill>
                  <a:schemeClr val="lt1"/>
                </a:solidFill>
                <a:latin typeface="Arial"/>
                <a:ea typeface="Arial"/>
                <a:cs typeface="Arial"/>
                <a:sym typeface="Arial"/>
              </a:endParaRPr>
            </a:p>
          </p:txBody>
        </p:sp>
        <p:pic>
          <p:nvPicPr>
            <p:cNvPr id="323" name="Google Shape;323;p14"/>
            <p:cNvPicPr preferRelativeResize="0"/>
            <p:nvPr/>
          </p:nvPicPr>
          <p:blipFill rotWithShape="1">
            <a:blip r:embed="rId7">
              <a:alphaModFix/>
            </a:blip>
            <a:srcRect b="0" l="0" r="0" t="0"/>
            <a:stretch/>
          </p:blipFill>
          <p:spPr>
            <a:xfrm>
              <a:off x="9361192" y="3467099"/>
              <a:ext cx="3895143" cy="3895143"/>
            </a:xfrm>
            <a:prstGeom prst="rect">
              <a:avLst/>
            </a:prstGeom>
            <a:noFill/>
            <a:ln>
              <a:noFill/>
            </a:ln>
          </p:spPr>
        </p:pic>
      </p:grpSp>
      <p:sp>
        <p:nvSpPr>
          <p:cNvPr id="324" name="Google Shape;324;p14"/>
          <p:cNvSpPr txBox="1"/>
          <p:nvPr/>
        </p:nvSpPr>
        <p:spPr>
          <a:xfrm>
            <a:off x="9778909" y="9042650"/>
            <a:ext cx="164974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Verdana"/>
                <a:ea typeface="Verdana"/>
                <a:cs typeface="Verdana"/>
                <a:sym typeface="Verdana"/>
              </a:rPr>
              <a:t>CODE</a:t>
            </a:r>
            <a:endParaRPr b="1" sz="2400">
              <a:solidFill>
                <a:schemeClr val="lt1"/>
              </a:solidFill>
              <a:latin typeface="Verdana"/>
              <a:ea typeface="Verdana"/>
              <a:cs typeface="Verdana"/>
              <a:sym typeface="Verdana"/>
            </a:endParaRPr>
          </a:p>
        </p:txBody>
      </p:sp>
      <p:sp>
        <p:nvSpPr>
          <p:cNvPr id="325" name="Google Shape;325;p14"/>
          <p:cNvSpPr txBox="1"/>
          <p:nvPr/>
        </p:nvSpPr>
        <p:spPr>
          <a:xfrm>
            <a:off x="14473238" y="9029700"/>
            <a:ext cx="211916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chemeClr val="lt1"/>
                </a:solidFill>
                <a:latin typeface="Verdana"/>
                <a:ea typeface="Verdana"/>
                <a:cs typeface="Verdana"/>
                <a:sym typeface="Verdana"/>
              </a:rPr>
              <a:t>GitHub</a:t>
            </a:r>
            <a:endParaRPr/>
          </a:p>
        </p:txBody>
      </p:sp>
      <p:sp>
        <p:nvSpPr>
          <p:cNvPr id="326" name="Google Shape;326;p14"/>
          <p:cNvSpPr/>
          <p:nvPr/>
        </p:nvSpPr>
        <p:spPr>
          <a:xfrm rot="502114">
            <a:off x="16192415" y="-267645"/>
            <a:ext cx="2269150" cy="3829788"/>
          </a:xfrm>
          <a:custGeom>
            <a:rect b="b" l="l" r="r" t="t"/>
            <a:pathLst>
              <a:path extrusionOk="0" h="3201207" w="1896715">
                <a:moveTo>
                  <a:pt x="0" y="0"/>
                </a:moveTo>
                <a:lnTo>
                  <a:pt x="1896715" y="0"/>
                </a:lnTo>
                <a:lnTo>
                  <a:pt x="1896715" y="3201206"/>
                </a:lnTo>
                <a:lnTo>
                  <a:pt x="0" y="3201206"/>
                </a:lnTo>
                <a:lnTo>
                  <a:pt x="0" y="0"/>
                </a:lnTo>
                <a:close/>
              </a:path>
            </a:pathLst>
          </a:custGeom>
          <a:blipFill rotWithShape="1">
            <a:blip r:embed="rId8">
              <a:alphaModFix/>
            </a:blip>
            <a:stretch>
              <a:fillRect b="0" l="0" r="0" t="0"/>
            </a:stretch>
          </a:blipFill>
          <a:ln>
            <a:noFill/>
          </a:ln>
        </p:spPr>
      </p:sp>
      <p:sp>
        <p:nvSpPr>
          <p:cNvPr id="327" name="Google Shape;327;p14"/>
          <p:cNvSpPr/>
          <p:nvPr/>
        </p:nvSpPr>
        <p:spPr>
          <a:xfrm flipH="1">
            <a:off x="4165960" y="3735935"/>
            <a:ext cx="3862480" cy="3505200"/>
          </a:xfrm>
          <a:custGeom>
            <a:rect b="b" l="l" r="r" t="t"/>
            <a:pathLst>
              <a:path extrusionOk="0" h="3307102" w="3644189">
                <a:moveTo>
                  <a:pt x="3644190" y="0"/>
                </a:moveTo>
                <a:lnTo>
                  <a:pt x="0" y="0"/>
                </a:lnTo>
                <a:lnTo>
                  <a:pt x="0" y="3307102"/>
                </a:lnTo>
                <a:lnTo>
                  <a:pt x="3644190" y="3307102"/>
                </a:lnTo>
                <a:lnTo>
                  <a:pt x="3644190" y="0"/>
                </a:lnTo>
                <a:close/>
              </a:path>
            </a:pathLst>
          </a:custGeom>
          <a:blipFill rotWithShape="1">
            <a:blip r:embed="rId9">
              <a:alphaModFix amt="35000"/>
            </a:blip>
            <a:stretch>
              <a:fillRect b="0" l="0" r="0" t="0"/>
            </a:stretch>
          </a:blipFill>
          <a:ln>
            <a:noFill/>
          </a:ln>
        </p:spPr>
      </p:sp>
      <p:sp>
        <p:nvSpPr>
          <p:cNvPr id="328" name="Google Shape;328;p14"/>
          <p:cNvSpPr txBox="1"/>
          <p:nvPr/>
        </p:nvSpPr>
        <p:spPr>
          <a:xfrm>
            <a:off x="304800" y="3491759"/>
            <a:ext cx="9906000" cy="3175800"/>
          </a:xfrm>
          <a:prstGeom prst="rect">
            <a:avLst/>
          </a:prstGeom>
          <a:noFill/>
          <a:ln>
            <a:noFill/>
          </a:ln>
        </p:spPr>
        <p:txBody>
          <a:bodyPr anchorCtr="0" anchor="t" bIns="0" lIns="0" spcFirstLastPara="1" rIns="0" wrap="square" tIns="0">
            <a:spAutoFit/>
          </a:bodyPr>
          <a:lstStyle/>
          <a:p>
            <a:pPr indent="0" lvl="0" marL="0" marR="0" rtl="0" algn="l">
              <a:lnSpc>
                <a:spcPct val="73524"/>
              </a:lnSpc>
              <a:spcBef>
                <a:spcPts val="0"/>
              </a:spcBef>
              <a:spcAft>
                <a:spcPts val="0"/>
              </a:spcAft>
              <a:buNone/>
            </a:pPr>
            <a:r>
              <a:rPr b="1" lang="en-US" sz="16200">
                <a:solidFill>
                  <a:srgbClr val="FFFFFF"/>
                </a:solidFill>
                <a:latin typeface="Verdana"/>
                <a:ea typeface="Verdana"/>
                <a:cs typeface="Verdana"/>
                <a:sym typeface="Verdana"/>
              </a:rPr>
              <a:t>THANK</a:t>
            </a:r>
            <a:endParaRPr/>
          </a:p>
          <a:p>
            <a:pPr indent="0" lvl="0" marL="0" marR="0" rtl="0" algn="l">
              <a:lnSpc>
                <a:spcPct val="74443"/>
              </a:lnSpc>
              <a:spcBef>
                <a:spcPts val="0"/>
              </a:spcBef>
              <a:spcAft>
                <a:spcPts val="0"/>
              </a:spcAft>
              <a:buNone/>
            </a:pPr>
            <a:r>
              <a:rPr b="1" lang="en-US" sz="16000">
                <a:solidFill>
                  <a:srgbClr val="FFFFFF"/>
                </a:solidFill>
                <a:latin typeface="Verdana"/>
                <a:ea typeface="Verdana"/>
                <a:cs typeface="Verdana"/>
                <a:sym typeface="Verdana"/>
              </a:rPr>
              <a:t>YOU</a:t>
            </a:r>
            <a:endParaRPr b="1" sz="13300">
              <a:solidFill>
                <a:srgbClr val="FFFFFF"/>
              </a:solidFill>
              <a:latin typeface="Verdana"/>
              <a:ea typeface="Verdana"/>
              <a:cs typeface="Verdana"/>
              <a:sym typeface="Verdana"/>
            </a:endParaRPr>
          </a:p>
        </p:txBody>
      </p:sp>
      <p:grpSp>
        <p:nvGrpSpPr>
          <p:cNvPr id="329" name="Google Shape;329;p14"/>
          <p:cNvGrpSpPr/>
          <p:nvPr/>
        </p:nvGrpSpPr>
        <p:grpSpPr>
          <a:xfrm>
            <a:off x="-3886200" y="7277100"/>
            <a:ext cx="11443282" cy="1905000"/>
            <a:chOff x="-3886200" y="7277100"/>
            <a:chExt cx="11443282" cy="1905000"/>
          </a:xfrm>
        </p:grpSpPr>
        <p:sp>
          <p:nvSpPr>
            <p:cNvPr id="330" name="Google Shape;330;p14"/>
            <p:cNvSpPr/>
            <p:nvPr/>
          </p:nvSpPr>
          <p:spPr>
            <a:xfrm>
              <a:off x="-3886200" y="7277100"/>
              <a:ext cx="11443282" cy="1905000"/>
            </a:xfrm>
            <a:prstGeom prst="roundRect">
              <a:avLst>
                <a:gd fmla="val 50000" name="adj"/>
              </a:avLst>
            </a:prstGeom>
            <a:gradFill>
              <a:gsLst>
                <a:gs pos="0">
                  <a:srgbClr val="1A74F9"/>
                </a:gs>
                <a:gs pos="100000">
                  <a:srgbClr val="03206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1" name="Google Shape;331;p14"/>
            <p:cNvPicPr preferRelativeResize="0"/>
            <p:nvPr/>
          </p:nvPicPr>
          <p:blipFill rotWithShape="1">
            <a:blip r:embed="rId10">
              <a:alphaModFix/>
            </a:blip>
            <a:srcRect b="0" l="0" r="0" t="0"/>
            <a:stretch/>
          </p:blipFill>
          <p:spPr>
            <a:xfrm>
              <a:off x="927682" y="7594093"/>
              <a:ext cx="2724728" cy="1024978"/>
            </a:xfrm>
            <a:prstGeom prst="rect">
              <a:avLst/>
            </a:prstGeom>
            <a:noFill/>
            <a:ln>
              <a:noFill/>
            </a:ln>
          </p:spPr>
        </p:pic>
        <p:pic>
          <p:nvPicPr>
            <p:cNvPr id="332" name="Google Shape;332;p14"/>
            <p:cNvPicPr preferRelativeResize="0"/>
            <p:nvPr/>
          </p:nvPicPr>
          <p:blipFill rotWithShape="1">
            <a:blip r:embed="rId11">
              <a:alphaModFix/>
            </a:blip>
            <a:srcRect b="0" l="0" r="0" t="0"/>
            <a:stretch/>
          </p:blipFill>
          <p:spPr>
            <a:xfrm>
              <a:off x="5696430" y="7489068"/>
              <a:ext cx="1136909" cy="1471629"/>
            </a:xfrm>
            <a:prstGeom prst="rect">
              <a:avLst/>
            </a:prstGeom>
            <a:noFill/>
            <a:ln>
              <a:noFill/>
            </a:ln>
          </p:spPr>
        </p:pic>
        <p:pic>
          <p:nvPicPr>
            <p:cNvPr id="333" name="Google Shape;333;p14"/>
            <p:cNvPicPr preferRelativeResize="0"/>
            <p:nvPr/>
          </p:nvPicPr>
          <p:blipFill rotWithShape="1">
            <a:blip r:embed="rId12">
              <a:alphaModFix/>
            </a:blip>
            <a:srcRect b="0" l="0" r="0" t="0"/>
            <a:stretch/>
          </p:blipFill>
          <p:spPr>
            <a:xfrm>
              <a:off x="4099982" y="7520083"/>
              <a:ext cx="1281437" cy="1298881"/>
            </a:xfrm>
            <a:prstGeom prst="rect">
              <a:avLst/>
            </a:prstGeom>
            <a:noFill/>
            <a:ln>
              <a:noFill/>
            </a:ln>
          </p:spPr>
        </p:pic>
      </p:grpSp>
      <p:sp>
        <p:nvSpPr>
          <p:cNvPr id="334" name="Google Shape;334;p14"/>
          <p:cNvSpPr/>
          <p:nvPr/>
        </p:nvSpPr>
        <p:spPr>
          <a:xfrm>
            <a:off x="547612" y="9445198"/>
            <a:ext cx="2728988" cy="487567"/>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13">
              <a:alphaModFix/>
            </a:blip>
            <a:stretch>
              <a:fillRect b="0" l="0" r="0" t="0"/>
            </a:stretch>
          </a:blipFill>
          <a:ln>
            <a:noFill/>
          </a:ln>
        </p:spPr>
      </p:sp>
    </p:spTree>
  </p:cSld>
  <p:clrMapOvr>
    <a:masterClrMapping/>
  </p:clrMapOvr>
  <p:transition spd="med">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104" name="Shape 104"/>
        <p:cNvGrpSpPr/>
        <p:nvPr/>
      </p:nvGrpSpPr>
      <p:grpSpPr>
        <a:xfrm>
          <a:off x="0" y="0"/>
          <a:ext cx="0" cy="0"/>
          <a:chOff x="0" y="0"/>
          <a:chExt cx="0" cy="0"/>
        </a:xfrm>
      </p:grpSpPr>
      <p:sp>
        <p:nvSpPr>
          <p:cNvPr id="105" name="Google Shape;105;p2"/>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6" name="Google Shape;106;p2"/>
          <p:cNvPicPr preferRelativeResize="0"/>
          <p:nvPr/>
        </p:nvPicPr>
        <p:blipFill rotWithShape="1">
          <a:blip r:embed="rId4">
            <a:alphaModFix/>
          </a:blip>
          <a:srcRect b="1845" l="9133" r="8493" t="19047"/>
          <a:stretch/>
        </p:blipFill>
        <p:spPr>
          <a:xfrm>
            <a:off x="1676400" y="1928603"/>
            <a:ext cx="15119950" cy="8167898"/>
          </a:xfrm>
          <a:prstGeom prst="rect">
            <a:avLst/>
          </a:prstGeom>
          <a:noFill/>
          <a:ln>
            <a:noFill/>
          </a:ln>
        </p:spPr>
      </p:pic>
      <p:pic>
        <p:nvPicPr>
          <p:cNvPr id="107" name="Google Shape;107;p2"/>
          <p:cNvPicPr preferRelativeResize="0"/>
          <p:nvPr/>
        </p:nvPicPr>
        <p:blipFill rotWithShape="1">
          <a:blip r:embed="rId5">
            <a:alphaModFix/>
          </a:blip>
          <a:srcRect b="0" l="0" r="0" t="0"/>
          <a:stretch/>
        </p:blipFill>
        <p:spPr>
          <a:xfrm>
            <a:off x="504142" y="419100"/>
            <a:ext cx="2086658" cy="1298182"/>
          </a:xfrm>
          <a:prstGeom prst="rect">
            <a:avLst/>
          </a:prstGeom>
          <a:noFill/>
          <a:ln>
            <a:noFill/>
          </a:ln>
        </p:spPr>
      </p:pic>
      <p:sp>
        <p:nvSpPr>
          <p:cNvPr id="108" name="Google Shape;108;p2"/>
          <p:cNvSpPr/>
          <p:nvPr/>
        </p:nvSpPr>
        <p:spPr>
          <a:xfrm>
            <a:off x="13984108" y="798464"/>
            <a:ext cx="1484492" cy="785069"/>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6">
              <a:alphaModFix/>
            </a:blip>
            <a:stretch>
              <a:fillRect b="0" l="0" r="0" t="0"/>
            </a:stretch>
          </a:blipFill>
          <a:ln>
            <a:noFill/>
          </a:ln>
        </p:spPr>
      </p:sp>
      <p:pic>
        <p:nvPicPr>
          <p:cNvPr id="109" name="Google Shape;109;p2"/>
          <p:cNvPicPr preferRelativeResize="0"/>
          <p:nvPr/>
        </p:nvPicPr>
        <p:blipFill rotWithShape="1">
          <a:blip r:embed="rId7">
            <a:alphaModFix/>
          </a:blip>
          <a:srcRect b="0" l="0" r="0" t="0"/>
          <a:stretch/>
        </p:blipFill>
        <p:spPr>
          <a:xfrm>
            <a:off x="2094117" y="-495300"/>
            <a:ext cx="14099767" cy="11277597"/>
          </a:xfrm>
          <a:prstGeom prst="rect">
            <a:avLst/>
          </a:prstGeom>
          <a:noFill/>
          <a:ln>
            <a:noFill/>
          </a:ln>
        </p:spPr>
      </p:pic>
      <p:sp>
        <p:nvSpPr>
          <p:cNvPr id="110" name="Google Shape;110;p2"/>
          <p:cNvSpPr/>
          <p:nvPr/>
        </p:nvSpPr>
        <p:spPr>
          <a:xfrm rot="-203160">
            <a:off x="-2415580" y="5997218"/>
            <a:ext cx="3737841" cy="4291545"/>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2"/>
          <p:cNvSpPr/>
          <p:nvPr/>
        </p:nvSpPr>
        <p:spPr>
          <a:xfrm rot="-181262">
            <a:off x="12944994"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8">
              <a:alphaModFix/>
            </a:blip>
            <a:stretch>
              <a:fillRect b="0" l="0" r="0" t="0"/>
            </a:stretch>
          </a:blipFill>
          <a:ln>
            <a:noFill/>
          </a:ln>
        </p:spPr>
      </p:sp>
      <p:grpSp>
        <p:nvGrpSpPr>
          <p:cNvPr id="112" name="Google Shape;112;p2"/>
          <p:cNvGrpSpPr/>
          <p:nvPr/>
        </p:nvGrpSpPr>
        <p:grpSpPr>
          <a:xfrm>
            <a:off x="4335714" y="410854"/>
            <a:ext cx="9720005" cy="1560287"/>
            <a:chOff x="4529395" y="410854"/>
            <a:chExt cx="9720005" cy="1560287"/>
          </a:xfrm>
        </p:grpSpPr>
        <p:sp>
          <p:nvSpPr>
            <p:cNvPr id="113" name="Google Shape;113;p2"/>
            <p:cNvSpPr/>
            <p:nvPr/>
          </p:nvSpPr>
          <p:spPr>
            <a:xfrm>
              <a:off x="4529395" y="410854"/>
              <a:ext cx="9720005"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4800">
                  <a:solidFill>
                    <a:schemeClr val="lt1"/>
                  </a:solidFill>
                  <a:latin typeface="Arial"/>
                  <a:ea typeface="Arial"/>
                  <a:cs typeface="Arial"/>
                  <a:sym typeface="Arial"/>
                </a:rPr>
                <a:t>                   </a:t>
              </a:r>
              <a:r>
                <a:rPr b="1" lang="en-US" sz="4800">
                  <a:solidFill>
                    <a:schemeClr val="lt1"/>
                  </a:solidFill>
                  <a:latin typeface="Verdana"/>
                  <a:ea typeface="Verdana"/>
                  <a:cs typeface="Verdana"/>
                  <a:sym typeface="Verdana"/>
                </a:rPr>
                <a:t>Team Members</a:t>
              </a:r>
              <a:endParaRPr/>
            </a:p>
          </p:txBody>
        </p:sp>
        <p:pic>
          <p:nvPicPr>
            <p:cNvPr id="114" name="Google Shape;114;p2"/>
            <p:cNvPicPr preferRelativeResize="0"/>
            <p:nvPr/>
          </p:nvPicPr>
          <p:blipFill rotWithShape="1">
            <a:blip r:embed="rId9">
              <a:alphaModFix/>
            </a:blip>
            <a:srcRect b="0" l="0" r="0" t="0"/>
            <a:stretch/>
          </p:blipFill>
          <p:spPr>
            <a:xfrm>
              <a:off x="5171294" y="876300"/>
              <a:ext cx="3058306" cy="586856"/>
            </a:xfrm>
            <a:prstGeom prst="rect">
              <a:avLst/>
            </a:prstGeom>
            <a:noFill/>
            <a:ln>
              <a:noFill/>
            </a:ln>
          </p:spPr>
        </p:pic>
      </p:gr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500"/>
                                        <p:tgtEl>
                                          <p:spTgt spid="10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3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
          <p:cNvSpPr/>
          <p:nvPr/>
        </p:nvSpPr>
        <p:spPr>
          <a:xfrm rot="-5400000">
            <a:off x="2058823" y="-4251520"/>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3"/>
          <p:cNvSpPr/>
          <p:nvPr/>
        </p:nvSpPr>
        <p:spPr>
          <a:xfrm>
            <a:off x="15154235" y="-723790"/>
            <a:ext cx="3513477" cy="1884501"/>
          </a:xfrm>
          <a:custGeom>
            <a:rect b="b" l="l" r="r" t="t"/>
            <a:pathLst>
              <a:path extrusionOk="0" h="1884501" w="3513477">
                <a:moveTo>
                  <a:pt x="0" y="0"/>
                </a:moveTo>
                <a:lnTo>
                  <a:pt x="3513477" y="0"/>
                </a:lnTo>
                <a:lnTo>
                  <a:pt x="3513477" y="1884501"/>
                </a:lnTo>
                <a:lnTo>
                  <a:pt x="0" y="1884501"/>
                </a:lnTo>
                <a:lnTo>
                  <a:pt x="0" y="0"/>
                </a:lnTo>
                <a:close/>
              </a:path>
            </a:pathLst>
          </a:custGeom>
          <a:blipFill rotWithShape="1">
            <a:blip r:embed="rId4">
              <a:alphaModFix/>
            </a:blip>
            <a:stretch>
              <a:fillRect b="0" l="0" r="0" t="0"/>
            </a:stretch>
          </a:blipFill>
          <a:ln>
            <a:noFill/>
          </a:ln>
        </p:spPr>
      </p:sp>
      <p:sp>
        <p:nvSpPr>
          <p:cNvPr id="121" name="Google Shape;121;p3"/>
          <p:cNvSpPr/>
          <p:nvPr/>
        </p:nvSpPr>
        <p:spPr>
          <a:xfrm>
            <a:off x="-227249" y="893366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 name="Google Shape;122;p3"/>
          <p:cNvSpPr txBox="1"/>
          <p:nvPr/>
        </p:nvSpPr>
        <p:spPr>
          <a:xfrm>
            <a:off x="1228765" y="2400300"/>
            <a:ext cx="15840000" cy="5191200"/>
          </a:xfrm>
          <a:prstGeom prst="rect">
            <a:avLst/>
          </a:prstGeom>
          <a:noFill/>
          <a:ln>
            <a:noFill/>
          </a:ln>
        </p:spPr>
        <p:txBody>
          <a:bodyPr anchorCtr="0" anchor="t" bIns="0" lIns="0" spcFirstLastPara="1" rIns="0" wrap="square" tIns="0">
            <a:spAutoFit/>
          </a:bodyPr>
          <a:lstStyle/>
          <a:p>
            <a:pPr indent="0" lvl="0" marL="0" marR="0" rtl="0" algn="ctr">
              <a:lnSpc>
                <a:spcPct val="98614"/>
              </a:lnSpc>
              <a:spcBef>
                <a:spcPts val="0"/>
              </a:spcBef>
              <a:spcAft>
                <a:spcPts val="0"/>
              </a:spcAft>
              <a:buNone/>
            </a:pPr>
            <a:r>
              <a:rPr b="1" lang="en-US" sz="11400">
                <a:solidFill>
                  <a:srgbClr val="FFFFFF"/>
                </a:solidFill>
                <a:latin typeface="Verdana"/>
                <a:ea typeface="Verdana"/>
                <a:cs typeface="Verdana"/>
                <a:sym typeface="Verdana"/>
              </a:rPr>
              <a:t>Energy Harvesting Techniques</a:t>
            </a:r>
            <a:br>
              <a:rPr b="1" lang="en-US" sz="11400">
                <a:solidFill>
                  <a:srgbClr val="FFFFFF"/>
                </a:solidFill>
                <a:latin typeface="Verdana"/>
                <a:ea typeface="Verdana"/>
                <a:cs typeface="Verdana"/>
                <a:sym typeface="Verdana"/>
              </a:rPr>
            </a:br>
            <a:r>
              <a:rPr b="1" lang="en-US" sz="11400">
                <a:solidFill>
                  <a:srgbClr val="FFFFFF"/>
                </a:solidFill>
                <a:latin typeface="Verdana"/>
                <a:ea typeface="Verdana"/>
                <a:cs typeface="Verdana"/>
                <a:sym typeface="Verdana"/>
              </a:rPr>
              <a:t>for IoT</a:t>
            </a:r>
            <a:endParaRPr/>
          </a:p>
        </p:txBody>
      </p:sp>
      <p:sp>
        <p:nvSpPr>
          <p:cNvPr id="123" name="Google Shape;123;p3"/>
          <p:cNvSpPr/>
          <p:nvPr/>
        </p:nvSpPr>
        <p:spPr>
          <a:xfrm>
            <a:off x="14554200" y="4686300"/>
            <a:ext cx="4652982" cy="6342987"/>
          </a:xfrm>
          <a:custGeom>
            <a:rect b="b" l="l" r="r" t="t"/>
            <a:pathLst>
              <a:path extrusionOk="0" h="8398728" w="5921103">
                <a:moveTo>
                  <a:pt x="0" y="0"/>
                </a:moveTo>
                <a:lnTo>
                  <a:pt x="5921104" y="0"/>
                </a:lnTo>
                <a:lnTo>
                  <a:pt x="5921104" y="8398728"/>
                </a:lnTo>
                <a:lnTo>
                  <a:pt x="0" y="8398728"/>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 name="Google Shape;124;p3"/>
          <p:cNvSpPr/>
          <p:nvPr/>
        </p:nvSpPr>
        <p:spPr>
          <a:xfrm rot="-603360">
            <a:off x="7228507" y="-3249489"/>
            <a:ext cx="5838564" cy="4488396"/>
          </a:xfrm>
          <a:custGeom>
            <a:rect b="b" l="l" r="r" t="t"/>
            <a:pathLst>
              <a:path extrusionOk="0" h="4488396" w="5838564">
                <a:moveTo>
                  <a:pt x="0" y="0"/>
                </a:moveTo>
                <a:lnTo>
                  <a:pt x="5838564" y="0"/>
                </a:lnTo>
                <a:lnTo>
                  <a:pt x="5838564" y="4488396"/>
                </a:lnTo>
                <a:lnTo>
                  <a:pt x="0" y="44883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 name="Google Shape;125;p3"/>
          <p:cNvSpPr/>
          <p:nvPr/>
        </p:nvSpPr>
        <p:spPr>
          <a:xfrm rot="502114">
            <a:off x="12909733" y="-1304117"/>
            <a:ext cx="1896715" cy="3201207"/>
          </a:xfrm>
          <a:custGeom>
            <a:rect b="b" l="l" r="r" t="t"/>
            <a:pathLst>
              <a:path extrusionOk="0" h="3201207" w="1896715">
                <a:moveTo>
                  <a:pt x="0" y="0"/>
                </a:moveTo>
                <a:lnTo>
                  <a:pt x="1896715" y="0"/>
                </a:lnTo>
                <a:lnTo>
                  <a:pt x="1896715" y="3201206"/>
                </a:lnTo>
                <a:lnTo>
                  <a:pt x="0" y="3201206"/>
                </a:lnTo>
                <a:lnTo>
                  <a:pt x="0" y="0"/>
                </a:lnTo>
                <a:close/>
              </a:path>
            </a:pathLst>
          </a:custGeom>
          <a:blipFill rotWithShape="1">
            <a:blip r:embed="rId7">
              <a:alphaModFix/>
            </a:blip>
            <a:stretch>
              <a:fillRect b="0" l="0" r="0" t="0"/>
            </a:stretch>
          </a:blipFill>
          <a:ln>
            <a:noFill/>
          </a:ln>
        </p:spPr>
      </p:sp>
      <p:sp>
        <p:nvSpPr>
          <p:cNvPr id="126" name="Google Shape;126;p3"/>
          <p:cNvSpPr/>
          <p:nvPr/>
        </p:nvSpPr>
        <p:spPr>
          <a:xfrm>
            <a:off x="7848600" y="1854829"/>
            <a:ext cx="2728988" cy="487567"/>
          </a:xfrm>
          <a:custGeom>
            <a:rect b="b" l="l" r="r" t="t"/>
            <a:pathLst>
              <a:path extrusionOk="0" h="487567" w="2728988">
                <a:moveTo>
                  <a:pt x="0" y="0"/>
                </a:moveTo>
                <a:lnTo>
                  <a:pt x="2728988" y="0"/>
                </a:lnTo>
                <a:lnTo>
                  <a:pt x="2728988" y="487566"/>
                </a:lnTo>
                <a:lnTo>
                  <a:pt x="0" y="487566"/>
                </a:lnTo>
                <a:lnTo>
                  <a:pt x="0" y="0"/>
                </a:lnTo>
                <a:close/>
              </a:path>
            </a:pathLst>
          </a:custGeom>
          <a:blipFill rotWithShape="1">
            <a:blip r:embed="rId8">
              <a:alphaModFix/>
            </a:blip>
            <a:stretch>
              <a:fillRect b="0" l="0" r="0" t="0"/>
            </a:stretch>
          </a:blipFill>
          <a:ln>
            <a:noFill/>
          </a:ln>
        </p:spPr>
      </p:sp>
      <p:sp>
        <p:nvSpPr>
          <p:cNvPr id="127" name="Google Shape;127;p3"/>
          <p:cNvSpPr/>
          <p:nvPr/>
        </p:nvSpPr>
        <p:spPr>
          <a:xfrm rot="-203160">
            <a:off x="-1246081" y="2836470"/>
            <a:ext cx="6804963" cy="778114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3"/>
          <p:cNvSpPr/>
          <p:nvPr/>
        </p:nvSpPr>
        <p:spPr>
          <a:xfrm rot="2025730">
            <a:off x="-560436" y="3475880"/>
            <a:ext cx="1576172" cy="3952783"/>
          </a:xfrm>
          <a:custGeom>
            <a:rect b="b" l="l" r="r" t="t"/>
            <a:pathLst>
              <a:path extrusionOk="0" h="3392188" w="1352635">
                <a:moveTo>
                  <a:pt x="0" y="0"/>
                </a:moveTo>
                <a:lnTo>
                  <a:pt x="1352634" y="0"/>
                </a:lnTo>
                <a:lnTo>
                  <a:pt x="1352634" y="3392187"/>
                </a:lnTo>
                <a:lnTo>
                  <a:pt x="0" y="3392187"/>
                </a:lnTo>
                <a:lnTo>
                  <a:pt x="0" y="0"/>
                </a:lnTo>
                <a:close/>
              </a:path>
            </a:pathLst>
          </a:custGeom>
          <a:blipFill rotWithShape="1">
            <a:blip r:embed="rId10">
              <a:alphaModFix/>
            </a:blip>
            <a:stretch>
              <a:fillRect b="0" l="0" r="0" t="0"/>
            </a:stretch>
          </a:blipFill>
          <a:ln>
            <a:noFill/>
          </a:ln>
        </p:spPr>
      </p:sp>
      <p:sp>
        <p:nvSpPr>
          <p:cNvPr id="129" name="Google Shape;129;p3"/>
          <p:cNvSpPr/>
          <p:nvPr/>
        </p:nvSpPr>
        <p:spPr>
          <a:xfrm>
            <a:off x="2282439" y="7498578"/>
            <a:ext cx="13723122" cy="13723122"/>
          </a:xfrm>
          <a:prstGeom prst="ellipse">
            <a:avLst/>
          </a:prstGeom>
          <a:gradFill>
            <a:gsLst>
              <a:gs pos="0">
                <a:srgbClr val="1A73F7"/>
              </a:gs>
              <a:gs pos="100000">
                <a:srgbClr val="02184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0" name="Google Shape;130;p3"/>
          <p:cNvPicPr preferRelativeResize="0"/>
          <p:nvPr/>
        </p:nvPicPr>
        <p:blipFill rotWithShape="1">
          <a:blip r:embed="rId11">
            <a:alphaModFix/>
          </a:blip>
          <a:srcRect b="0" l="0" r="0" t="0"/>
          <a:stretch/>
        </p:blipFill>
        <p:spPr>
          <a:xfrm>
            <a:off x="7691625" y="8060757"/>
            <a:ext cx="2904750" cy="1807143"/>
          </a:xfrm>
          <a:prstGeom prst="rect">
            <a:avLst/>
          </a:prstGeom>
          <a:noFill/>
          <a:ln>
            <a:noFill/>
          </a:ln>
        </p:spPr>
      </p:pic>
      <p:grpSp>
        <p:nvGrpSpPr>
          <p:cNvPr id="131" name="Google Shape;131;p3"/>
          <p:cNvGrpSpPr/>
          <p:nvPr/>
        </p:nvGrpSpPr>
        <p:grpSpPr>
          <a:xfrm>
            <a:off x="-4455434" y="149260"/>
            <a:ext cx="11443282" cy="1905000"/>
            <a:chOff x="-3886200" y="7277100"/>
            <a:chExt cx="11443282" cy="1905000"/>
          </a:xfrm>
        </p:grpSpPr>
        <p:sp>
          <p:nvSpPr>
            <p:cNvPr id="132" name="Google Shape;132;p3"/>
            <p:cNvSpPr/>
            <p:nvPr/>
          </p:nvSpPr>
          <p:spPr>
            <a:xfrm>
              <a:off x="-3886200" y="7277100"/>
              <a:ext cx="11443282" cy="1905000"/>
            </a:xfrm>
            <a:prstGeom prst="roundRect">
              <a:avLst>
                <a:gd fmla="val 50000" name="adj"/>
              </a:avLst>
            </a:prstGeom>
            <a:gradFill>
              <a:gsLst>
                <a:gs pos="0">
                  <a:srgbClr val="1A74F9"/>
                </a:gs>
                <a:gs pos="100000">
                  <a:srgbClr val="032062"/>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33" name="Google Shape;133;p3"/>
            <p:cNvPicPr preferRelativeResize="0"/>
            <p:nvPr/>
          </p:nvPicPr>
          <p:blipFill rotWithShape="1">
            <a:blip r:embed="rId12">
              <a:alphaModFix/>
            </a:blip>
            <a:srcRect b="0" l="0" r="0" t="0"/>
            <a:stretch/>
          </p:blipFill>
          <p:spPr>
            <a:xfrm>
              <a:off x="927682" y="7594093"/>
              <a:ext cx="2724728" cy="1024978"/>
            </a:xfrm>
            <a:prstGeom prst="rect">
              <a:avLst/>
            </a:prstGeom>
            <a:noFill/>
            <a:ln>
              <a:noFill/>
            </a:ln>
          </p:spPr>
        </p:pic>
        <p:pic>
          <p:nvPicPr>
            <p:cNvPr id="134" name="Google Shape;134;p3"/>
            <p:cNvPicPr preferRelativeResize="0"/>
            <p:nvPr/>
          </p:nvPicPr>
          <p:blipFill rotWithShape="1">
            <a:blip r:embed="rId13">
              <a:alphaModFix/>
            </a:blip>
            <a:srcRect b="0" l="0" r="0" t="0"/>
            <a:stretch/>
          </p:blipFill>
          <p:spPr>
            <a:xfrm>
              <a:off x="5696430" y="7489068"/>
              <a:ext cx="1136909" cy="1471629"/>
            </a:xfrm>
            <a:prstGeom prst="rect">
              <a:avLst/>
            </a:prstGeom>
            <a:noFill/>
            <a:ln>
              <a:noFill/>
            </a:ln>
          </p:spPr>
        </p:pic>
        <p:pic>
          <p:nvPicPr>
            <p:cNvPr id="135" name="Google Shape;135;p3"/>
            <p:cNvPicPr preferRelativeResize="0"/>
            <p:nvPr/>
          </p:nvPicPr>
          <p:blipFill rotWithShape="1">
            <a:blip r:embed="rId14">
              <a:alphaModFix/>
            </a:blip>
            <a:srcRect b="0" l="0" r="0" t="0"/>
            <a:stretch/>
          </p:blipFill>
          <p:spPr>
            <a:xfrm>
              <a:off x="4099982" y="7520083"/>
              <a:ext cx="1281437" cy="1298881"/>
            </a:xfrm>
            <a:prstGeom prst="rect">
              <a:avLst/>
            </a:prstGeom>
            <a:noFill/>
            <a:ln>
              <a:noFill/>
            </a:ln>
          </p:spPr>
        </p:pic>
      </p:gr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139" name="Shape 139"/>
        <p:cNvGrpSpPr/>
        <p:nvPr/>
      </p:nvGrpSpPr>
      <p:grpSpPr>
        <a:xfrm>
          <a:off x="0" y="0"/>
          <a:ext cx="0" cy="0"/>
          <a:chOff x="0" y="0"/>
          <a:chExt cx="0" cy="0"/>
        </a:xfrm>
      </p:grpSpPr>
      <p:sp>
        <p:nvSpPr>
          <p:cNvPr id="140" name="Google Shape;140;p4"/>
          <p:cNvSpPr/>
          <p:nvPr/>
        </p:nvSpPr>
        <p:spPr>
          <a:xfrm flipH="1">
            <a:off x="10744200" y="2965359"/>
            <a:ext cx="8067925" cy="7321641"/>
          </a:xfrm>
          <a:custGeom>
            <a:rect b="b" l="l" r="r" t="t"/>
            <a:pathLst>
              <a:path extrusionOk="0" h="3307102" w="3644189">
                <a:moveTo>
                  <a:pt x="3644190" y="0"/>
                </a:moveTo>
                <a:lnTo>
                  <a:pt x="0" y="0"/>
                </a:lnTo>
                <a:lnTo>
                  <a:pt x="0" y="3307102"/>
                </a:lnTo>
                <a:lnTo>
                  <a:pt x="3644190" y="3307102"/>
                </a:lnTo>
                <a:lnTo>
                  <a:pt x="3644190" y="0"/>
                </a:lnTo>
                <a:close/>
              </a:path>
            </a:pathLst>
          </a:custGeom>
          <a:blipFill rotWithShape="1">
            <a:blip r:embed="rId3">
              <a:alphaModFix amt="35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4"/>
          <p:cNvSpPr/>
          <p:nvPr/>
        </p:nvSpPr>
        <p:spPr>
          <a:xfrm rot="-5400000">
            <a:off x="2058823" y="-4014644"/>
            <a:ext cx="13944062" cy="19155024"/>
          </a:xfrm>
          <a:prstGeom prst="rect">
            <a:avLst/>
          </a:prstGeom>
          <a:blipFill rotWithShape="1">
            <a:blip r:embed="rId4">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 name="Google Shape;142;p4"/>
          <p:cNvSpPr/>
          <p:nvPr/>
        </p:nvSpPr>
        <p:spPr>
          <a:xfrm>
            <a:off x="1066800" y="2530496"/>
            <a:ext cx="16154400" cy="7162800"/>
          </a:xfrm>
          <a:prstGeom prst="roundRect">
            <a:avLst>
              <a:gd fmla="val 6561" name="adj"/>
            </a:avLst>
          </a:prstGeom>
          <a:solidFill>
            <a:schemeClr val="dk1">
              <a:alpha val="25882"/>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3" name="Google Shape;143;p4"/>
          <p:cNvPicPr preferRelativeResize="0"/>
          <p:nvPr/>
        </p:nvPicPr>
        <p:blipFill rotWithShape="1">
          <a:blip r:embed="rId5">
            <a:alphaModFix/>
          </a:blip>
          <a:srcRect b="0" l="0" r="0" t="0"/>
          <a:stretch/>
        </p:blipFill>
        <p:spPr>
          <a:xfrm>
            <a:off x="685800" y="571500"/>
            <a:ext cx="2086658" cy="1298182"/>
          </a:xfrm>
          <a:prstGeom prst="rect">
            <a:avLst/>
          </a:prstGeom>
          <a:noFill/>
          <a:ln>
            <a:noFill/>
          </a:ln>
        </p:spPr>
      </p:pic>
      <p:sp>
        <p:nvSpPr>
          <p:cNvPr id="144" name="Google Shape;144;p4"/>
          <p:cNvSpPr/>
          <p:nvPr/>
        </p:nvSpPr>
        <p:spPr>
          <a:xfrm>
            <a:off x="6248781" y="353689"/>
            <a:ext cx="5564144"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5400">
                <a:solidFill>
                  <a:schemeClr val="lt1"/>
                </a:solidFill>
                <a:latin typeface="Verdana"/>
                <a:ea typeface="Verdana"/>
                <a:cs typeface="Verdana"/>
                <a:sym typeface="Verdana"/>
              </a:rPr>
              <a:t>ABSTRACT</a:t>
            </a:r>
            <a:endParaRPr b="1" sz="6000">
              <a:solidFill>
                <a:schemeClr val="lt1"/>
              </a:solidFill>
              <a:latin typeface="Verdana"/>
              <a:ea typeface="Verdana"/>
              <a:cs typeface="Verdana"/>
              <a:sym typeface="Verdana"/>
            </a:endParaRPr>
          </a:p>
        </p:txBody>
      </p:sp>
      <p:sp>
        <p:nvSpPr>
          <p:cNvPr id="145" name="Google Shape;145;p4"/>
          <p:cNvSpPr/>
          <p:nvPr/>
        </p:nvSpPr>
        <p:spPr>
          <a:xfrm rot="-181262">
            <a:off x="12944994"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6">
              <a:alphaModFix/>
            </a:blip>
            <a:stretch>
              <a:fillRect b="0" l="0" r="0" t="0"/>
            </a:stretch>
          </a:blipFill>
          <a:ln>
            <a:noFill/>
          </a:ln>
        </p:spPr>
      </p:sp>
      <p:sp>
        <p:nvSpPr>
          <p:cNvPr id="146" name="Google Shape;146;p4"/>
          <p:cNvSpPr/>
          <p:nvPr/>
        </p:nvSpPr>
        <p:spPr>
          <a:xfrm>
            <a:off x="11025504" y="762000"/>
            <a:ext cx="1484492" cy="785069"/>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7">
              <a:alphaModFix/>
            </a:blip>
            <a:stretch>
              <a:fillRect b="0" l="0" r="0" t="0"/>
            </a:stretch>
          </a:blipFill>
          <a:ln>
            <a:noFill/>
          </a:ln>
        </p:spPr>
      </p:sp>
      <p:pic>
        <p:nvPicPr>
          <p:cNvPr id="147" name="Google Shape;147;p4"/>
          <p:cNvPicPr preferRelativeResize="0"/>
          <p:nvPr/>
        </p:nvPicPr>
        <p:blipFill rotWithShape="1">
          <a:blip r:embed="rId8">
            <a:alphaModFix/>
          </a:blip>
          <a:srcRect b="0" l="0" r="0" t="0"/>
          <a:stretch/>
        </p:blipFill>
        <p:spPr>
          <a:xfrm>
            <a:off x="3124200" y="571500"/>
            <a:ext cx="2551886" cy="1298182"/>
          </a:xfrm>
          <a:prstGeom prst="rect">
            <a:avLst/>
          </a:prstGeom>
          <a:noFill/>
          <a:ln>
            <a:noFill/>
          </a:ln>
        </p:spPr>
      </p:pic>
      <p:sp>
        <p:nvSpPr>
          <p:cNvPr id="148" name="Google Shape;148;p4"/>
          <p:cNvSpPr txBox="1"/>
          <p:nvPr/>
        </p:nvSpPr>
        <p:spPr>
          <a:xfrm>
            <a:off x="1371600" y="2753916"/>
            <a:ext cx="15544800" cy="6771084"/>
          </a:xfrm>
          <a:prstGeom prst="rect">
            <a:avLst/>
          </a:prstGeom>
          <a:noFill/>
          <a:ln>
            <a:noFill/>
          </a:ln>
        </p:spPr>
        <p:txBody>
          <a:bodyPr anchorCtr="0" anchor="t" bIns="0" lIns="0" spcFirstLastPara="1" rIns="0" wrap="square" tIns="0">
            <a:spAutoFit/>
          </a:bodyPr>
          <a:lstStyle/>
          <a:p>
            <a:pPr indent="0" lvl="0" marL="0" marR="0" rtl="0" algn="just">
              <a:spcBef>
                <a:spcPts val="0"/>
              </a:spcBef>
              <a:spcAft>
                <a:spcPts val="0"/>
              </a:spcAft>
              <a:buNone/>
            </a:pPr>
            <a:r>
              <a:rPr b="1" lang="en-US" sz="4000">
                <a:solidFill>
                  <a:srgbClr val="FFFFFF"/>
                </a:solidFill>
                <a:latin typeface="Verdana"/>
                <a:ea typeface="Verdana"/>
                <a:cs typeface="Verdana"/>
                <a:sym typeface="Verdana"/>
              </a:rPr>
              <a:t>Traditional IoT devices rely on power sources, which are limited, making them inefficient for long-term deployment. Energy harvesting offers a sustainable solution for powering IoT devices by converting ambient energy sources such as solar, thermal, and vibrational energy into electricity. This reduces dependence on conventional power storage and enables long term, self-sustaining operation. This study explores various energy harvesting scenarios and optimizes energy usage through duty cycling strategies.</a:t>
            </a:r>
            <a:endParaRPr/>
          </a:p>
        </p:txBody>
      </p:sp>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152" name="Shape 152"/>
        <p:cNvGrpSpPr/>
        <p:nvPr/>
      </p:nvGrpSpPr>
      <p:grpSpPr>
        <a:xfrm>
          <a:off x="0" y="0"/>
          <a:ext cx="0" cy="0"/>
          <a:chOff x="0" y="0"/>
          <a:chExt cx="0" cy="0"/>
        </a:xfrm>
      </p:grpSpPr>
      <p:sp>
        <p:nvSpPr>
          <p:cNvPr id="153" name="Google Shape;153;p5"/>
          <p:cNvSpPr/>
          <p:nvPr/>
        </p:nvSpPr>
        <p:spPr>
          <a:xfrm rot="-5400000">
            <a:off x="2058823" y="-4251520"/>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 name="Google Shape;154;p5"/>
          <p:cNvSpPr txBox="1"/>
          <p:nvPr/>
        </p:nvSpPr>
        <p:spPr>
          <a:xfrm>
            <a:off x="1228765" y="1607220"/>
            <a:ext cx="15840000" cy="5191200"/>
          </a:xfrm>
          <a:prstGeom prst="rect">
            <a:avLst/>
          </a:prstGeom>
          <a:noFill/>
          <a:ln>
            <a:noFill/>
          </a:ln>
        </p:spPr>
        <p:txBody>
          <a:bodyPr anchorCtr="0" anchor="t" bIns="0" lIns="0" spcFirstLastPara="1" rIns="0" wrap="square" tIns="0">
            <a:spAutoFit/>
          </a:bodyPr>
          <a:lstStyle/>
          <a:p>
            <a:pPr indent="0" lvl="0" marL="0" marR="0" rtl="0" algn="ctr">
              <a:lnSpc>
                <a:spcPct val="97756"/>
              </a:lnSpc>
              <a:spcBef>
                <a:spcPts val="0"/>
              </a:spcBef>
              <a:spcAft>
                <a:spcPts val="0"/>
              </a:spcAft>
              <a:buNone/>
            </a:pPr>
            <a:r>
              <a:rPr b="1" lang="en-US" sz="11500">
                <a:solidFill>
                  <a:srgbClr val="FFFFFF"/>
                </a:solidFill>
                <a:latin typeface="Verdana"/>
                <a:ea typeface="Verdana"/>
                <a:cs typeface="Verdana"/>
                <a:sym typeface="Verdana"/>
              </a:rPr>
              <a:t>1. Mathematical Modeling</a:t>
            </a:r>
            <a:br>
              <a:rPr b="1" lang="en-US" sz="11500">
                <a:solidFill>
                  <a:srgbClr val="FFFFFF"/>
                </a:solidFill>
                <a:latin typeface="Verdana"/>
                <a:ea typeface="Verdana"/>
                <a:cs typeface="Verdana"/>
                <a:sym typeface="Verdana"/>
              </a:rPr>
            </a:br>
            <a:r>
              <a:rPr b="1" lang="en-US" sz="11500">
                <a:solidFill>
                  <a:srgbClr val="FFFFFF"/>
                </a:solidFill>
                <a:latin typeface="Verdana"/>
                <a:ea typeface="Verdana"/>
                <a:cs typeface="Verdana"/>
                <a:sym typeface="Verdana"/>
              </a:rPr>
              <a:t>and Methodology</a:t>
            </a:r>
            <a:endParaRPr/>
          </a:p>
        </p:txBody>
      </p:sp>
      <p:sp>
        <p:nvSpPr>
          <p:cNvPr id="155" name="Google Shape;155;p5"/>
          <p:cNvSpPr/>
          <p:nvPr/>
        </p:nvSpPr>
        <p:spPr>
          <a:xfrm>
            <a:off x="15154235" y="-723790"/>
            <a:ext cx="3513477" cy="1884501"/>
          </a:xfrm>
          <a:custGeom>
            <a:rect b="b" l="l" r="r" t="t"/>
            <a:pathLst>
              <a:path extrusionOk="0" h="1884501" w="3513477">
                <a:moveTo>
                  <a:pt x="0" y="0"/>
                </a:moveTo>
                <a:lnTo>
                  <a:pt x="3513477" y="0"/>
                </a:lnTo>
                <a:lnTo>
                  <a:pt x="3513477" y="1884501"/>
                </a:lnTo>
                <a:lnTo>
                  <a:pt x="0" y="1884501"/>
                </a:lnTo>
                <a:lnTo>
                  <a:pt x="0" y="0"/>
                </a:lnTo>
                <a:close/>
              </a:path>
            </a:pathLst>
          </a:custGeom>
          <a:blipFill rotWithShape="1">
            <a:blip r:embed="rId4">
              <a:alphaModFix/>
            </a:blip>
            <a:stretch>
              <a:fillRect b="0" l="0" r="0" t="0"/>
            </a:stretch>
          </a:blipFill>
          <a:ln>
            <a:noFill/>
          </a:ln>
        </p:spPr>
      </p:sp>
      <p:sp>
        <p:nvSpPr>
          <p:cNvPr id="156" name="Google Shape;156;p5"/>
          <p:cNvSpPr/>
          <p:nvPr/>
        </p:nvSpPr>
        <p:spPr>
          <a:xfrm>
            <a:off x="-227249" y="893366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5"/>
          <p:cNvSpPr/>
          <p:nvPr/>
        </p:nvSpPr>
        <p:spPr>
          <a:xfrm>
            <a:off x="14554200" y="4686300"/>
            <a:ext cx="4652982" cy="6342987"/>
          </a:xfrm>
          <a:custGeom>
            <a:rect b="b" l="l" r="r" t="t"/>
            <a:pathLst>
              <a:path extrusionOk="0" h="8398728" w="5921103">
                <a:moveTo>
                  <a:pt x="0" y="0"/>
                </a:moveTo>
                <a:lnTo>
                  <a:pt x="5921104" y="0"/>
                </a:lnTo>
                <a:lnTo>
                  <a:pt x="5921104" y="8398728"/>
                </a:lnTo>
                <a:lnTo>
                  <a:pt x="0" y="8398728"/>
                </a:lnTo>
                <a:lnTo>
                  <a:pt x="0" y="0"/>
                </a:lnTo>
                <a:close/>
              </a:path>
            </a:pathLst>
          </a:custGeom>
          <a:blipFill rotWithShape="1">
            <a:blip r:embed="rId5">
              <a:alphaModFix amt="45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5"/>
          <p:cNvSpPr/>
          <p:nvPr/>
        </p:nvSpPr>
        <p:spPr>
          <a:xfrm rot="-603360">
            <a:off x="7228507" y="-3249489"/>
            <a:ext cx="5838564" cy="4488396"/>
          </a:xfrm>
          <a:custGeom>
            <a:rect b="b" l="l" r="r" t="t"/>
            <a:pathLst>
              <a:path extrusionOk="0" h="4488396" w="5838564">
                <a:moveTo>
                  <a:pt x="0" y="0"/>
                </a:moveTo>
                <a:lnTo>
                  <a:pt x="5838564" y="0"/>
                </a:lnTo>
                <a:lnTo>
                  <a:pt x="5838564" y="4488396"/>
                </a:lnTo>
                <a:lnTo>
                  <a:pt x="0" y="44883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5"/>
          <p:cNvSpPr/>
          <p:nvPr/>
        </p:nvSpPr>
        <p:spPr>
          <a:xfrm rot="502114">
            <a:off x="12909733" y="-1304117"/>
            <a:ext cx="1896715" cy="3201207"/>
          </a:xfrm>
          <a:custGeom>
            <a:rect b="b" l="l" r="r" t="t"/>
            <a:pathLst>
              <a:path extrusionOk="0" h="3201207" w="1896715">
                <a:moveTo>
                  <a:pt x="0" y="0"/>
                </a:moveTo>
                <a:lnTo>
                  <a:pt x="1896715" y="0"/>
                </a:lnTo>
                <a:lnTo>
                  <a:pt x="1896715" y="3201206"/>
                </a:lnTo>
                <a:lnTo>
                  <a:pt x="0" y="3201206"/>
                </a:lnTo>
                <a:lnTo>
                  <a:pt x="0" y="0"/>
                </a:lnTo>
                <a:close/>
              </a:path>
            </a:pathLst>
          </a:custGeom>
          <a:blipFill rotWithShape="1">
            <a:blip r:embed="rId7">
              <a:alphaModFix/>
            </a:blip>
            <a:stretch>
              <a:fillRect b="0" l="0" r="0" t="0"/>
            </a:stretch>
          </a:blipFill>
          <a:ln>
            <a:noFill/>
          </a:ln>
        </p:spPr>
      </p:sp>
      <p:sp>
        <p:nvSpPr>
          <p:cNvPr id="160" name="Google Shape;160;p5"/>
          <p:cNvSpPr/>
          <p:nvPr/>
        </p:nvSpPr>
        <p:spPr>
          <a:xfrm rot="-203160">
            <a:off x="-2320660" y="4141386"/>
            <a:ext cx="6804963" cy="778114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5"/>
          <p:cNvSpPr/>
          <p:nvPr/>
        </p:nvSpPr>
        <p:spPr>
          <a:xfrm rot="2025730">
            <a:off x="-560436" y="3475880"/>
            <a:ext cx="1576172" cy="3952783"/>
          </a:xfrm>
          <a:custGeom>
            <a:rect b="b" l="l" r="r" t="t"/>
            <a:pathLst>
              <a:path extrusionOk="0" h="3392188" w="1352635">
                <a:moveTo>
                  <a:pt x="0" y="0"/>
                </a:moveTo>
                <a:lnTo>
                  <a:pt x="1352634" y="0"/>
                </a:lnTo>
                <a:lnTo>
                  <a:pt x="1352634" y="3392187"/>
                </a:lnTo>
                <a:lnTo>
                  <a:pt x="0" y="3392187"/>
                </a:lnTo>
                <a:lnTo>
                  <a:pt x="0" y="0"/>
                </a:lnTo>
                <a:close/>
              </a:path>
            </a:pathLst>
          </a:custGeom>
          <a:blipFill rotWithShape="1">
            <a:blip r:embed="rId9">
              <a:alphaModFix/>
            </a:blip>
            <a:stretch>
              <a:fillRect b="0" l="0" r="0" t="0"/>
            </a:stretch>
          </a:blipFill>
          <a:ln>
            <a:noFill/>
          </a:ln>
        </p:spPr>
      </p:sp>
      <p:sp>
        <p:nvSpPr>
          <p:cNvPr id="162" name="Google Shape;162;p5"/>
          <p:cNvSpPr/>
          <p:nvPr/>
        </p:nvSpPr>
        <p:spPr>
          <a:xfrm>
            <a:off x="2282439" y="6819900"/>
            <a:ext cx="13723122" cy="13723122"/>
          </a:xfrm>
          <a:prstGeom prst="ellipse">
            <a:avLst/>
          </a:prstGeom>
          <a:gradFill>
            <a:gsLst>
              <a:gs pos="0">
                <a:srgbClr val="053299"/>
              </a:gs>
              <a:gs pos="100000">
                <a:srgbClr val="02184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3" name="Google Shape;163;p5"/>
          <p:cNvPicPr preferRelativeResize="0"/>
          <p:nvPr/>
        </p:nvPicPr>
        <p:blipFill rotWithShape="1">
          <a:blip r:embed="rId10">
            <a:alphaModFix/>
          </a:blip>
          <a:srcRect b="0" l="0" r="0" t="0"/>
          <a:stretch/>
        </p:blipFill>
        <p:spPr>
          <a:xfrm>
            <a:off x="7691625" y="7603557"/>
            <a:ext cx="2904750" cy="1807143"/>
          </a:xfrm>
          <a:prstGeom prst="rect">
            <a:avLst/>
          </a:prstGeom>
          <a:noFill/>
          <a:ln>
            <a:noFill/>
          </a:ln>
        </p:spPr>
      </p:pic>
      <p:sp>
        <p:nvSpPr>
          <p:cNvPr id="164" name="Google Shape;164;p5"/>
          <p:cNvSpPr/>
          <p:nvPr/>
        </p:nvSpPr>
        <p:spPr>
          <a:xfrm>
            <a:off x="-1983988" y="-31604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168" name="Shape 168"/>
        <p:cNvGrpSpPr/>
        <p:nvPr/>
      </p:nvGrpSpPr>
      <p:grpSpPr>
        <a:xfrm>
          <a:off x="0" y="0"/>
          <a:ext cx="0" cy="0"/>
          <a:chOff x="0" y="0"/>
          <a:chExt cx="0" cy="0"/>
        </a:xfrm>
      </p:grpSpPr>
      <p:sp>
        <p:nvSpPr>
          <p:cNvPr id="169" name="Google Shape;169;p6"/>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 name="Google Shape;170;p6"/>
          <p:cNvSpPr/>
          <p:nvPr/>
        </p:nvSpPr>
        <p:spPr>
          <a:xfrm rot="-181262">
            <a:off x="12221087"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4">
              <a:alphaModFix/>
            </a:blip>
            <a:stretch>
              <a:fillRect b="0" l="0" r="0" t="0"/>
            </a:stretch>
          </a:blipFill>
          <a:ln>
            <a:noFill/>
          </a:ln>
        </p:spPr>
      </p:sp>
      <p:pic>
        <p:nvPicPr>
          <p:cNvPr id="171" name="Google Shape;171;p6"/>
          <p:cNvPicPr preferRelativeResize="0"/>
          <p:nvPr/>
        </p:nvPicPr>
        <p:blipFill rotWithShape="1">
          <a:blip r:embed="rId5">
            <a:alphaModFix/>
          </a:blip>
          <a:srcRect b="0" l="0" r="0" t="0"/>
          <a:stretch/>
        </p:blipFill>
        <p:spPr>
          <a:xfrm>
            <a:off x="685800" y="571500"/>
            <a:ext cx="2086658" cy="1298182"/>
          </a:xfrm>
          <a:prstGeom prst="rect">
            <a:avLst/>
          </a:prstGeom>
          <a:noFill/>
          <a:ln>
            <a:noFill/>
          </a:ln>
        </p:spPr>
      </p:pic>
      <p:grpSp>
        <p:nvGrpSpPr>
          <p:cNvPr id="172" name="Google Shape;172;p6"/>
          <p:cNvGrpSpPr/>
          <p:nvPr/>
        </p:nvGrpSpPr>
        <p:grpSpPr>
          <a:xfrm>
            <a:off x="3658218" y="647700"/>
            <a:ext cx="10745269" cy="1465514"/>
            <a:chOff x="3658218" y="647700"/>
            <a:chExt cx="10745269" cy="1465514"/>
          </a:xfrm>
        </p:grpSpPr>
        <p:sp>
          <p:nvSpPr>
            <p:cNvPr id="173" name="Google Shape;173;p6"/>
            <p:cNvSpPr/>
            <p:nvPr/>
          </p:nvSpPr>
          <p:spPr>
            <a:xfrm>
              <a:off x="3658218" y="647700"/>
              <a:ext cx="10745269" cy="146551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Verdana"/>
                  <a:ea typeface="Verdana"/>
                  <a:cs typeface="Verdana"/>
                  <a:sym typeface="Verdana"/>
                </a:rPr>
                <a:t>     Mathematical Modeling and Methodology</a:t>
              </a:r>
              <a:endParaRPr/>
            </a:p>
          </p:txBody>
        </p:sp>
        <p:pic>
          <p:nvPicPr>
            <p:cNvPr id="174" name="Google Shape;174;p6"/>
            <p:cNvPicPr preferRelativeResize="0"/>
            <p:nvPr/>
          </p:nvPicPr>
          <p:blipFill rotWithShape="1">
            <a:blip r:embed="rId6">
              <a:alphaModFix/>
            </a:blip>
            <a:srcRect b="0" l="0" r="0" t="0"/>
            <a:stretch/>
          </p:blipFill>
          <p:spPr>
            <a:xfrm>
              <a:off x="4114800" y="953314"/>
              <a:ext cx="753378" cy="793697"/>
            </a:xfrm>
            <a:prstGeom prst="rect">
              <a:avLst/>
            </a:prstGeom>
            <a:noFill/>
            <a:ln>
              <a:noFill/>
            </a:ln>
          </p:spPr>
        </p:pic>
      </p:grpSp>
      <p:pic>
        <p:nvPicPr>
          <p:cNvPr id="175" name="Google Shape;175;p6"/>
          <p:cNvPicPr preferRelativeResize="0"/>
          <p:nvPr/>
        </p:nvPicPr>
        <p:blipFill rotWithShape="1">
          <a:blip r:embed="rId7">
            <a:alphaModFix/>
          </a:blip>
          <a:srcRect b="0" l="0" r="0" t="0"/>
          <a:stretch/>
        </p:blipFill>
        <p:spPr>
          <a:xfrm>
            <a:off x="6405365" y="4109455"/>
            <a:ext cx="6163069" cy="1487427"/>
          </a:xfrm>
          <a:prstGeom prst="rect">
            <a:avLst/>
          </a:prstGeom>
          <a:noFill/>
          <a:ln>
            <a:noFill/>
          </a:ln>
        </p:spPr>
      </p:pic>
      <p:sp>
        <p:nvSpPr>
          <p:cNvPr id="176" name="Google Shape;176;p6"/>
          <p:cNvSpPr/>
          <p:nvPr/>
        </p:nvSpPr>
        <p:spPr>
          <a:xfrm>
            <a:off x="1676400" y="2576676"/>
            <a:ext cx="8153400" cy="68511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000">
                <a:solidFill>
                  <a:schemeClr val="lt1"/>
                </a:solidFill>
                <a:latin typeface="Verdana"/>
                <a:ea typeface="Verdana"/>
                <a:cs typeface="Verdana"/>
                <a:sym typeface="Verdana"/>
              </a:rPr>
              <a:t>The Transmission Antenna</a:t>
            </a:r>
            <a:endParaRPr/>
          </a:p>
        </p:txBody>
      </p:sp>
      <p:sp>
        <p:nvSpPr>
          <p:cNvPr id="177" name="Google Shape;177;p6"/>
          <p:cNvSpPr/>
          <p:nvPr/>
        </p:nvSpPr>
        <p:spPr>
          <a:xfrm>
            <a:off x="838200" y="2324100"/>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1</a:t>
            </a:r>
            <a:endParaRPr/>
          </a:p>
        </p:txBody>
      </p:sp>
      <p:sp>
        <p:nvSpPr>
          <p:cNvPr id="178" name="Google Shape;178;p6"/>
          <p:cNvSpPr txBox="1"/>
          <p:nvPr/>
        </p:nvSpPr>
        <p:spPr>
          <a:xfrm>
            <a:off x="1902864" y="3326380"/>
            <a:ext cx="14099136"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The RF current induced in the antenna due to electromagnetic coupling</a:t>
            </a:r>
            <a:endParaRPr/>
          </a:p>
        </p:txBody>
      </p:sp>
      <p:sp>
        <p:nvSpPr>
          <p:cNvPr id="179" name="Google Shape;179;p6"/>
          <p:cNvSpPr/>
          <p:nvPr/>
        </p:nvSpPr>
        <p:spPr>
          <a:xfrm>
            <a:off x="1676400" y="6046090"/>
            <a:ext cx="7162800" cy="68511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000">
                <a:solidFill>
                  <a:schemeClr val="lt1"/>
                </a:solidFill>
                <a:latin typeface="Verdana"/>
                <a:ea typeface="Verdana"/>
                <a:cs typeface="Verdana"/>
                <a:sym typeface="Verdana"/>
              </a:rPr>
              <a:t>The Matching Network</a:t>
            </a:r>
            <a:endParaRPr/>
          </a:p>
        </p:txBody>
      </p:sp>
      <p:sp>
        <p:nvSpPr>
          <p:cNvPr id="180" name="Google Shape;180;p6"/>
          <p:cNvSpPr/>
          <p:nvPr/>
        </p:nvSpPr>
        <p:spPr>
          <a:xfrm>
            <a:off x="838200" y="5793514"/>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2</a:t>
            </a:r>
            <a:endParaRPr/>
          </a:p>
        </p:txBody>
      </p:sp>
      <p:sp>
        <p:nvSpPr>
          <p:cNvPr id="181" name="Google Shape;181;p6"/>
          <p:cNvSpPr txBox="1"/>
          <p:nvPr/>
        </p:nvSpPr>
        <p:spPr>
          <a:xfrm>
            <a:off x="1902864" y="6906280"/>
            <a:ext cx="140991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Matching Network current</a:t>
            </a:r>
            <a:endParaRPr/>
          </a:p>
        </p:txBody>
      </p:sp>
      <p:pic>
        <p:nvPicPr>
          <p:cNvPr id="182" name="Google Shape;182;p6"/>
          <p:cNvPicPr preferRelativeResize="0"/>
          <p:nvPr/>
        </p:nvPicPr>
        <p:blipFill rotWithShape="1">
          <a:blip r:embed="rId8">
            <a:alphaModFix/>
          </a:blip>
          <a:srcRect b="0" l="0" r="0" t="0"/>
          <a:stretch/>
        </p:blipFill>
        <p:spPr>
          <a:xfrm>
            <a:off x="5122154" y="7790163"/>
            <a:ext cx="8729490" cy="1487427"/>
          </a:xfrm>
          <a:prstGeom prst="rect">
            <a:avLst/>
          </a:prstGeom>
          <a:noFill/>
          <a:ln>
            <a:noFill/>
          </a:ln>
        </p:spPr>
      </p:pic>
      <p:pic>
        <p:nvPicPr>
          <p:cNvPr id="183" name="Google Shape;183;p6"/>
          <p:cNvPicPr preferRelativeResize="0"/>
          <p:nvPr/>
        </p:nvPicPr>
        <p:blipFill rotWithShape="1">
          <a:blip r:embed="rId9">
            <a:alphaModFix/>
          </a:blip>
          <a:srcRect b="0" l="0" r="0" t="0"/>
          <a:stretch/>
        </p:blipFill>
        <p:spPr>
          <a:xfrm>
            <a:off x="13258800" y="4000500"/>
            <a:ext cx="4419600" cy="1322208"/>
          </a:xfrm>
          <a:prstGeom prst="rect">
            <a:avLst/>
          </a:prstGeom>
          <a:noFill/>
          <a:ln>
            <a:noFill/>
          </a:ln>
        </p:spPr>
      </p:pic>
      <p:pic>
        <p:nvPicPr>
          <p:cNvPr id="184" name="Google Shape;184;p6"/>
          <p:cNvPicPr preferRelativeResize="0"/>
          <p:nvPr/>
        </p:nvPicPr>
        <p:blipFill rotWithShape="1">
          <a:blip r:embed="rId10">
            <a:alphaModFix/>
          </a:blip>
          <a:srcRect b="0" l="0" r="0" t="0"/>
          <a:stretch/>
        </p:blipFill>
        <p:spPr>
          <a:xfrm>
            <a:off x="14859000" y="6057900"/>
            <a:ext cx="2352439" cy="3548434"/>
          </a:xfrm>
          <a:prstGeom prst="rect">
            <a:avLst/>
          </a:prstGeom>
          <a:noFill/>
          <a:ln>
            <a:noFill/>
          </a:ln>
        </p:spPr>
      </p:pic>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188" name="Shape 188"/>
        <p:cNvGrpSpPr/>
        <p:nvPr/>
      </p:nvGrpSpPr>
      <p:grpSpPr>
        <a:xfrm>
          <a:off x="0" y="0"/>
          <a:ext cx="0" cy="0"/>
          <a:chOff x="0" y="0"/>
          <a:chExt cx="0" cy="0"/>
        </a:xfrm>
      </p:grpSpPr>
      <p:sp>
        <p:nvSpPr>
          <p:cNvPr id="189" name="Google Shape;189;p7"/>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7"/>
          <p:cNvSpPr/>
          <p:nvPr/>
        </p:nvSpPr>
        <p:spPr>
          <a:xfrm rot="-181262">
            <a:off x="12854037" y="-4494418"/>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4">
              <a:alphaModFix/>
            </a:blip>
            <a:stretch>
              <a:fillRect b="0" l="0" r="0" t="0"/>
            </a:stretch>
          </a:blipFill>
          <a:ln>
            <a:noFill/>
          </a:ln>
        </p:spPr>
      </p:sp>
      <p:pic>
        <p:nvPicPr>
          <p:cNvPr id="191" name="Google Shape;191;p7"/>
          <p:cNvPicPr preferRelativeResize="0"/>
          <p:nvPr/>
        </p:nvPicPr>
        <p:blipFill rotWithShape="1">
          <a:blip r:embed="rId5">
            <a:alphaModFix/>
          </a:blip>
          <a:srcRect b="0" l="0" r="0" t="0"/>
          <a:stretch/>
        </p:blipFill>
        <p:spPr>
          <a:xfrm>
            <a:off x="685800" y="571500"/>
            <a:ext cx="2086658" cy="1298182"/>
          </a:xfrm>
          <a:prstGeom prst="rect">
            <a:avLst/>
          </a:prstGeom>
          <a:noFill/>
          <a:ln>
            <a:noFill/>
          </a:ln>
        </p:spPr>
      </p:pic>
      <p:sp>
        <p:nvSpPr>
          <p:cNvPr id="192" name="Google Shape;192;p7"/>
          <p:cNvSpPr/>
          <p:nvPr/>
        </p:nvSpPr>
        <p:spPr>
          <a:xfrm>
            <a:off x="1143001" y="2576676"/>
            <a:ext cx="7010399" cy="68511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000">
                <a:solidFill>
                  <a:schemeClr val="lt1"/>
                </a:solidFill>
                <a:latin typeface="Verdana"/>
                <a:ea typeface="Verdana"/>
                <a:cs typeface="Verdana"/>
                <a:sym typeface="Verdana"/>
              </a:rPr>
              <a:t>Multi-Stage Rectifier</a:t>
            </a:r>
            <a:endParaRPr/>
          </a:p>
        </p:txBody>
      </p:sp>
      <p:sp>
        <p:nvSpPr>
          <p:cNvPr id="193" name="Google Shape;193;p7"/>
          <p:cNvSpPr/>
          <p:nvPr/>
        </p:nvSpPr>
        <p:spPr>
          <a:xfrm>
            <a:off x="838200" y="2324100"/>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3</a:t>
            </a:r>
            <a:endParaRPr/>
          </a:p>
        </p:txBody>
      </p:sp>
      <p:sp>
        <p:nvSpPr>
          <p:cNvPr id="194" name="Google Shape;194;p7"/>
          <p:cNvSpPr txBox="1"/>
          <p:nvPr/>
        </p:nvSpPr>
        <p:spPr>
          <a:xfrm>
            <a:off x="1143001" y="3535382"/>
            <a:ext cx="14099136"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Verdana"/>
                <a:ea typeface="Verdana"/>
                <a:cs typeface="Verdana"/>
                <a:sym typeface="Verdana"/>
              </a:rPr>
              <a:t>Rectified Voltage across capacitor</a:t>
            </a:r>
            <a:endParaRPr/>
          </a:p>
        </p:txBody>
      </p:sp>
      <p:sp>
        <p:nvSpPr>
          <p:cNvPr id="195" name="Google Shape;195;p7"/>
          <p:cNvSpPr/>
          <p:nvPr/>
        </p:nvSpPr>
        <p:spPr>
          <a:xfrm>
            <a:off x="1676401" y="7248852"/>
            <a:ext cx="7772400" cy="685113"/>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000">
                <a:solidFill>
                  <a:schemeClr val="lt1"/>
                </a:solidFill>
                <a:latin typeface="Verdana"/>
                <a:ea typeface="Verdana"/>
                <a:cs typeface="Verdana"/>
                <a:sym typeface="Verdana"/>
              </a:rPr>
              <a:t>Load Power Consumption</a:t>
            </a:r>
            <a:endParaRPr/>
          </a:p>
        </p:txBody>
      </p:sp>
      <p:sp>
        <p:nvSpPr>
          <p:cNvPr id="196" name="Google Shape;196;p7"/>
          <p:cNvSpPr/>
          <p:nvPr/>
        </p:nvSpPr>
        <p:spPr>
          <a:xfrm>
            <a:off x="838200" y="6996276"/>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4</a:t>
            </a:r>
            <a:endParaRPr/>
          </a:p>
        </p:txBody>
      </p:sp>
      <p:pic>
        <p:nvPicPr>
          <p:cNvPr id="197" name="Google Shape;197;p7"/>
          <p:cNvPicPr preferRelativeResize="0"/>
          <p:nvPr/>
        </p:nvPicPr>
        <p:blipFill rotWithShape="1">
          <a:blip r:embed="rId6">
            <a:alphaModFix/>
          </a:blip>
          <a:srcRect b="0" l="0" r="0" t="0"/>
          <a:stretch/>
        </p:blipFill>
        <p:spPr>
          <a:xfrm>
            <a:off x="5404094" y="5256273"/>
            <a:ext cx="8165609" cy="1487427"/>
          </a:xfrm>
          <a:prstGeom prst="rect">
            <a:avLst/>
          </a:prstGeom>
          <a:noFill/>
          <a:ln>
            <a:noFill/>
          </a:ln>
        </p:spPr>
      </p:pic>
      <p:pic>
        <p:nvPicPr>
          <p:cNvPr id="198" name="Google Shape;198;p7"/>
          <p:cNvPicPr preferRelativeResize="0"/>
          <p:nvPr/>
        </p:nvPicPr>
        <p:blipFill rotWithShape="1">
          <a:blip r:embed="rId7">
            <a:alphaModFix/>
          </a:blip>
          <a:srcRect b="0" l="0" r="0" t="0"/>
          <a:stretch/>
        </p:blipFill>
        <p:spPr>
          <a:xfrm>
            <a:off x="5299512" y="8456673"/>
            <a:ext cx="8162561" cy="1487427"/>
          </a:xfrm>
          <a:prstGeom prst="rect">
            <a:avLst/>
          </a:prstGeom>
          <a:noFill/>
          <a:ln>
            <a:noFill/>
          </a:ln>
        </p:spPr>
      </p:pic>
      <p:pic>
        <p:nvPicPr>
          <p:cNvPr id="199" name="Google Shape;199;p7"/>
          <p:cNvPicPr preferRelativeResize="0"/>
          <p:nvPr/>
        </p:nvPicPr>
        <p:blipFill rotWithShape="1">
          <a:blip r:embed="rId8">
            <a:alphaModFix/>
          </a:blip>
          <a:srcRect b="0" l="0" r="0" t="0"/>
          <a:stretch/>
        </p:blipFill>
        <p:spPr>
          <a:xfrm>
            <a:off x="8771556" y="2552700"/>
            <a:ext cx="9059244" cy="2574319"/>
          </a:xfrm>
          <a:prstGeom prst="rect">
            <a:avLst/>
          </a:prstGeom>
          <a:noFill/>
          <a:ln>
            <a:noFill/>
          </a:ln>
        </p:spPr>
      </p:pic>
      <p:pic>
        <p:nvPicPr>
          <p:cNvPr id="200" name="Google Shape;200;p7"/>
          <p:cNvPicPr preferRelativeResize="0"/>
          <p:nvPr/>
        </p:nvPicPr>
        <p:blipFill rotWithShape="1">
          <a:blip r:embed="rId9">
            <a:alphaModFix/>
          </a:blip>
          <a:srcRect b="0" l="0" r="0" t="0"/>
          <a:stretch/>
        </p:blipFill>
        <p:spPr>
          <a:xfrm>
            <a:off x="14706600" y="5566505"/>
            <a:ext cx="1609915" cy="4453795"/>
          </a:xfrm>
          <a:prstGeom prst="rect">
            <a:avLst/>
          </a:prstGeom>
          <a:noFill/>
          <a:ln>
            <a:noFill/>
          </a:ln>
        </p:spPr>
      </p:pic>
      <p:grpSp>
        <p:nvGrpSpPr>
          <p:cNvPr id="201" name="Google Shape;201;p7"/>
          <p:cNvGrpSpPr/>
          <p:nvPr/>
        </p:nvGrpSpPr>
        <p:grpSpPr>
          <a:xfrm>
            <a:off x="3658218" y="647700"/>
            <a:ext cx="10745269" cy="1465514"/>
            <a:chOff x="3658218" y="647700"/>
            <a:chExt cx="10745269" cy="1465514"/>
          </a:xfrm>
        </p:grpSpPr>
        <p:sp>
          <p:nvSpPr>
            <p:cNvPr id="202" name="Google Shape;202;p7"/>
            <p:cNvSpPr/>
            <p:nvPr/>
          </p:nvSpPr>
          <p:spPr>
            <a:xfrm>
              <a:off x="3658218" y="647700"/>
              <a:ext cx="10745269" cy="146551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lt1"/>
                  </a:solidFill>
                  <a:latin typeface="Verdana"/>
                  <a:ea typeface="Verdana"/>
                  <a:cs typeface="Verdana"/>
                  <a:sym typeface="Verdana"/>
                </a:rPr>
                <a:t>     Mathematical Modeling and Methodology</a:t>
              </a:r>
              <a:endParaRPr/>
            </a:p>
          </p:txBody>
        </p:sp>
        <p:pic>
          <p:nvPicPr>
            <p:cNvPr id="203" name="Google Shape;203;p7"/>
            <p:cNvPicPr preferRelativeResize="0"/>
            <p:nvPr/>
          </p:nvPicPr>
          <p:blipFill rotWithShape="1">
            <a:blip r:embed="rId10">
              <a:alphaModFix/>
            </a:blip>
            <a:srcRect b="0" l="0" r="0" t="0"/>
            <a:stretch/>
          </p:blipFill>
          <p:spPr>
            <a:xfrm>
              <a:off x="4114800" y="953314"/>
              <a:ext cx="753378" cy="793697"/>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8"/>
          <p:cNvSpPr/>
          <p:nvPr/>
        </p:nvSpPr>
        <p:spPr>
          <a:xfrm rot="-5400000">
            <a:off x="2058823" y="-4251520"/>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8"/>
          <p:cNvSpPr txBox="1"/>
          <p:nvPr/>
        </p:nvSpPr>
        <p:spPr>
          <a:xfrm>
            <a:off x="1228765" y="2286893"/>
            <a:ext cx="15840000" cy="3848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500">
                <a:solidFill>
                  <a:srgbClr val="FFFFFF"/>
                </a:solidFill>
                <a:latin typeface="Verdana"/>
                <a:ea typeface="Verdana"/>
                <a:cs typeface="Verdana"/>
                <a:sym typeface="Verdana"/>
              </a:rPr>
              <a:t>2. Simulation and </a:t>
            </a:r>
            <a:br>
              <a:rPr b="1" lang="en-US" sz="12500">
                <a:solidFill>
                  <a:srgbClr val="FFFFFF"/>
                </a:solidFill>
                <a:latin typeface="Verdana"/>
                <a:ea typeface="Verdana"/>
                <a:cs typeface="Verdana"/>
                <a:sym typeface="Verdana"/>
              </a:rPr>
            </a:br>
            <a:r>
              <a:rPr b="1" lang="en-US" sz="12500">
                <a:solidFill>
                  <a:srgbClr val="FFFFFF"/>
                </a:solidFill>
                <a:latin typeface="Verdana"/>
                <a:ea typeface="Verdana"/>
                <a:cs typeface="Verdana"/>
                <a:sym typeface="Verdana"/>
              </a:rPr>
              <a:t>Results</a:t>
            </a:r>
            <a:endParaRPr/>
          </a:p>
        </p:txBody>
      </p:sp>
      <p:sp>
        <p:nvSpPr>
          <p:cNvPr id="210" name="Google Shape;210;p8"/>
          <p:cNvSpPr/>
          <p:nvPr/>
        </p:nvSpPr>
        <p:spPr>
          <a:xfrm>
            <a:off x="15154235" y="-723790"/>
            <a:ext cx="3513477" cy="1884501"/>
          </a:xfrm>
          <a:custGeom>
            <a:rect b="b" l="l" r="r" t="t"/>
            <a:pathLst>
              <a:path extrusionOk="0" h="1884501" w="3513477">
                <a:moveTo>
                  <a:pt x="0" y="0"/>
                </a:moveTo>
                <a:lnTo>
                  <a:pt x="3513477" y="0"/>
                </a:lnTo>
                <a:lnTo>
                  <a:pt x="3513477" y="1884501"/>
                </a:lnTo>
                <a:lnTo>
                  <a:pt x="0" y="1884501"/>
                </a:lnTo>
                <a:lnTo>
                  <a:pt x="0" y="0"/>
                </a:lnTo>
                <a:close/>
              </a:path>
            </a:pathLst>
          </a:custGeom>
          <a:blipFill rotWithShape="1">
            <a:blip r:embed="rId4">
              <a:alphaModFix/>
            </a:blip>
            <a:stretch>
              <a:fillRect b="0" l="0" r="0" t="0"/>
            </a:stretch>
          </a:blipFill>
          <a:ln>
            <a:noFill/>
          </a:ln>
        </p:spPr>
      </p:sp>
      <p:sp>
        <p:nvSpPr>
          <p:cNvPr id="211" name="Google Shape;211;p8"/>
          <p:cNvSpPr/>
          <p:nvPr/>
        </p:nvSpPr>
        <p:spPr>
          <a:xfrm>
            <a:off x="-227249" y="893366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8"/>
          <p:cNvSpPr/>
          <p:nvPr/>
        </p:nvSpPr>
        <p:spPr>
          <a:xfrm>
            <a:off x="14554200" y="4686300"/>
            <a:ext cx="4652982" cy="6342987"/>
          </a:xfrm>
          <a:custGeom>
            <a:rect b="b" l="l" r="r" t="t"/>
            <a:pathLst>
              <a:path extrusionOk="0" h="8398728" w="5921103">
                <a:moveTo>
                  <a:pt x="0" y="0"/>
                </a:moveTo>
                <a:lnTo>
                  <a:pt x="5921104" y="0"/>
                </a:lnTo>
                <a:lnTo>
                  <a:pt x="5921104" y="8398728"/>
                </a:lnTo>
                <a:lnTo>
                  <a:pt x="0" y="8398728"/>
                </a:lnTo>
                <a:lnTo>
                  <a:pt x="0" y="0"/>
                </a:lnTo>
                <a:close/>
              </a:path>
            </a:pathLst>
          </a:custGeom>
          <a:blipFill rotWithShape="1">
            <a:blip r:embed="rId5">
              <a:alphaModFix amt="45000"/>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3" name="Google Shape;213;p8"/>
          <p:cNvSpPr/>
          <p:nvPr/>
        </p:nvSpPr>
        <p:spPr>
          <a:xfrm rot="-603360">
            <a:off x="7228507" y="-3249489"/>
            <a:ext cx="5838564" cy="4488396"/>
          </a:xfrm>
          <a:custGeom>
            <a:rect b="b" l="l" r="r" t="t"/>
            <a:pathLst>
              <a:path extrusionOk="0" h="4488396" w="5838564">
                <a:moveTo>
                  <a:pt x="0" y="0"/>
                </a:moveTo>
                <a:lnTo>
                  <a:pt x="5838564" y="0"/>
                </a:lnTo>
                <a:lnTo>
                  <a:pt x="5838564" y="4488396"/>
                </a:lnTo>
                <a:lnTo>
                  <a:pt x="0" y="4488396"/>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4" name="Google Shape;214;p8"/>
          <p:cNvSpPr/>
          <p:nvPr/>
        </p:nvSpPr>
        <p:spPr>
          <a:xfrm rot="502114">
            <a:off x="12909733" y="-1304117"/>
            <a:ext cx="1896715" cy="3201207"/>
          </a:xfrm>
          <a:custGeom>
            <a:rect b="b" l="l" r="r" t="t"/>
            <a:pathLst>
              <a:path extrusionOk="0" h="3201207" w="1896715">
                <a:moveTo>
                  <a:pt x="0" y="0"/>
                </a:moveTo>
                <a:lnTo>
                  <a:pt x="1896715" y="0"/>
                </a:lnTo>
                <a:lnTo>
                  <a:pt x="1896715" y="3201206"/>
                </a:lnTo>
                <a:lnTo>
                  <a:pt x="0" y="3201206"/>
                </a:lnTo>
                <a:lnTo>
                  <a:pt x="0" y="0"/>
                </a:lnTo>
                <a:close/>
              </a:path>
            </a:pathLst>
          </a:custGeom>
          <a:blipFill rotWithShape="1">
            <a:blip r:embed="rId7">
              <a:alphaModFix/>
            </a:blip>
            <a:stretch>
              <a:fillRect b="0" l="0" r="0" t="0"/>
            </a:stretch>
          </a:blipFill>
          <a:ln>
            <a:noFill/>
          </a:ln>
        </p:spPr>
      </p:sp>
      <p:sp>
        <p:nvSpPr>
          <p:cNvPr id="215" name="Google Shape;215;p8"/>
          <p:cNvSpPr/>
          <p:nvPr/>
        </p:nvSpPr>
        <p:spPr>
          <a:xfrm rot="-203160">
            <a:off x="-2320660" y="4141386"/>
            <a:ext cx="6804963" cy="778114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8"/>
          <p:cNvSpPr/>
          <p:nvPr/>
        </p:nvSpPr>
        <p:spPr>
          <a:xfrm rot="2025730">
            <a:off x="-560436" y="3475880"/>
            <a:ext cx="1576172" cy="3952783"/>
          </a:xfrm>
          <a:custGeom>
            <a:rect b="b" l="l" r="r" t="t"/>
            <a:pathLst>
              <a:path extrusionOk="0" h="3392188" w="1352635">
                <a:moveTo>
                  <a:pt x="0" y="0"/>
                </a:moveTo>
                <a:lnTo>
                  <a:pt x="1352634" y="0"/>
                </a:lnTo>
                <a:lnTo>
                  <a:pt x="1352634" y="3392187"/>
                </a:lnTo>
                <a:lnTo>
                  <a:pt x="0" y="3392187"/>
                </a:lnTo>
                <a:lnTo>
                  <a:pt x="0" y="0"/>
                </a:lnTo>
                <a:close/>
              </a:path>
            </a:pathLst>
          </a:custGeom>
          <a:blipFill rotWithShape="1">
            <a:blip r:embed="rId9">
              <a:alphaModFix/>
            </a:blip>
            <a:stretch>
              <a:fillRect b="0" l="0" r="0" t="0"/>
            </a:stretch>
          </a:blipFill>
          <a:ln>
            <a:noFill/>
          </a:ln>
        </p:spPr>
      </p:sp>
      <p:sp>
        <p:nvSpPr>
          <p:cNvPr id="217" name="Google Shape;217;p8"/>
          <p:cNvSpPr/>
          <p:nvPr/>
        </p:nvSpPr>
        <p:spPr>
          <a:xfrm>
            <a:off x="2282439" y="6819900"/>
            <a:ext cx="13723122" cy="13723122"/>
          </a:xfrm>
          <a:prstGeom prst="ellipse">
            <a:avLst/>
          </a:prstGeom>
          <a:gradFill>
            <a:gsLst>
              <a:gs pos="0">
                <a:srgbClr val="053299"/>
              </a:gs>
              <a:gs pos="100000">
                <a:srgbClr val="021849"/>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8" name="Google Shape;218;p8"/>
          <p:cNvPicPr preferRelativeResize="0"/>
          <p:nvPr/>
        </p:nvPicPr>
        <p:blipFill rotWithShape="1">
          <a:blip r:embed="rId10">
            <a:alphaModFix/>
          </a:blip>
          <a:srcRect b="0" l="0" r="0" t="0"/>
          <a:stretch/>
        </p:blipFill>
        <p:spPr>
          <a:xfrm>
            <a:off x="7691625" y="7603557"/>
            <a:ext cx="2904750" cy="1807143"/>
          </a:xfrm>
          <a:prstGeom prst="rect">
            <a:avLst/>
          </a:prstGeom>
          <a:noFill/>
          <a:ln>
            <a:noFill/>
          </a:ln>
        </p:spPr>
      </p:pic>
      <p:sp>
        <p:nvSpPr>
          <p:cNvPr id="219" name="Google Shape;219;p8"/>
          <p:cNvSpPr/>
          <p:nvPr/>
        </p:nvSpPr>
        <p:spPr>
          <a:xfrm>
            <a:off x="-1983988" y="-316047"/>
            <a:ext cx="3513477" cy="1884501"/>
          </a:xfrm>
          <a:custGeom>
            <a:rect b="b" l="l" r="r" t="t"/>
            <a:pathLst>
              <a:path extrusionOk="0" h="1884501" w="3513477">
                <a:moveTo>
                  <a:pt x="0" y="0"/>
                </a:moveTo>
                <a:lnTo>
                  <a:pt x="3513477" y="0"/>
                </a:lnTo>
                <a:lnTo>
                  <a:pt x="3513477" y="1884502"/>
                </a:lnTo>
                <a:lnTo>
                  <a:pt x="0" y="1884502"/>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A46C9"/>
            </a:gs>
            <a:gs pos="100000">
              <a:srgbClr val="021541"/>
            </a:gs>
          </a:gsLst>
          <a:lin ang="0" scaled="0"/>
        </a:gradFill>
      </p:bgPr>
    </p:bg>
    <p:spTree>
      <p:nvGrpSpPr>
        <p:cNvPr id="223" name="Shape 223"/>
        <p:cNvGrpSpPr/>
        <p:nvPr/>
      </p:nvGrpSpPr>
      <p:grpSpPr>
        <a:xfrm>
          <a:off x="0" y="0"/>
          <a:ext cx="0" cy="0"/>
          <a:chOff x="0" y="0"/>
          <a:chExt cx="0" cy="0"/>
        </a:xfrm>
      </p:grpSpPr>
      <p:sp>
        <p:nvSpPr>
          <p:cNvPr id="224" name="Google Shape;224;p9"/>
          <p:cNvSpPr/>
          <p:nvPr/>
        </p:nvSpPr>
        <p:spPr>
          <a:xfrm rot="-5400000">
            <a:off x="2058823" y="-4014644"/>
            <a:ext cx="13944062" cy="19155024"/>
          </a:xfrm>
          <a:prstGeom prst="rect">
            <a:avLst/>
          </a:prstGeom>
          <a:blipFill rotWithShape="1">
            <a:blip r:embed="rId3">
              <a:alphaModFix amt="24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p9"/>
          <p:cNvSpPr txBox="1"/>
          <p:nvPr/>
        </p:nvSpPr>
        <p:spPr>
          <a:xfrm>
            <a:off x="10057782" y="3407569"/>
            <a:ext cx="8763600" cy="6683700"/>
          </a:xfrm>
          <a:prstGeom prst="rect">
            <a:avLst/>
          </a:prstGeom>
          <a:noFill/>
          <a:ln>
            <a:noFill/>
          </a:ln>
        </p:spPr>
        <p:txBody>
          <a:bodyPr anchorCtr="0" anchor="t" bIns="0" lIns="0" spcFirstLastPara="1" rIns="0" wrap="square" tIns="0">
            <a:spAutoFit/>
          </a:bodyPr>
          <a:lstStyle/>
          <a:p>
            <a:pPr indent="0" lvl="0" marL="0" marR="0" rtl="0" algn="l">
              <a:lnSpc>
                <a:spcPct val="68159"/>
              </a:lnSpc>
              <a:spcBef>
                <a:spcPts val="0"/>
              </a:spcBef>
              <a:spcAft>
                <a:spcPts val="0"/>
              </a:spcAft>
              <a:buNone/>
            </a:pPr>
            <a:r>
              <a:rPr lang="en-US" sz="2800">
                <a:solidFill>
                  <a:srgbClr val="FFFFFF"/>
                </a:solidFill>
                <a:latin typeface="Verdana"/>
                <a:ea typeface="Verdana"/>
                <a:cs typeface="Verdana"/>
                <a:sym typeface="Verdana"/>
              </a:rPr>
              <a:t>•</a:t>
            </a:r>
            <a:r>
              <a:rPr lang="en-US" sz="4400">
                <a:solidFill>
                  <a:srgbClr val="FFFFFF"/>
                </a:solidFill>
                <a:latin typeface="Verdana"/>
                <a:ea typeface="Verdana"/>
                <a:cs typeface="Verdana"/>
                <a:sym typeface="Verdana"/>
              </a:rPr>
              <a:t> </a:t>
            </a:r>
            <a:r>
              <a:rPr lang="en-US" sz="2800">
                <a:solidFill>
                  <a:srgbClr val="FFFFFF"/>
                </a:solidFill>
                <a:latin typeface="Verdana"/>
                <a:ea typeface="Verdana"/>
                <a:cs typeface="Verdana"/>
                <a:sym typeface="Verdana"/>
              </a:rPr>
              <a:t>Converts incident RF energy to DC power.</a:t>
            </a:r>
            <a:endParaRPr/>
          </a:p>
          <a:p>
            <a:pPr indent="0" lvl="0" marL="0" marR="0" rtl="0" algn="l">
              <a:lnSpc>
                <a:spcPct val="166611"/>
              </a:lnSpc>
              <a:spcBef>
                <a:spcPts val="0"/>
              </a:spcBef>
              <a:spcAft>
                <a:spcPts val="0"/>
              </a:spcAft>
              <a:buNone/>
            </a:pPr>
            <a:r>
              <a:t/>
            </a:r>
            <a:endParaRPr sz="1800">
              <a:solidFill>
                <a:srgbClr val="FFFFFF"/>
              </a:solidFill>
              <a:latin typeface="Verdana"/>
              <a:ea typeface="Verdana"/>
              <a:cs typeface="Verdana"/>
              <a:sym typeface="Verdana"/>
            </a:endParaRPr>
          </a:p>
          <a:p>
            <a:pPr indent="0" lvl="0" marL="0" marR="0" rtl="0" algn="l">
              <a:lnSpc>
                <a:spcPct val="68159"/>
              </a:lnSpc>
              <a:spcBef>
                <a:spcPts val="0"/>
              </a:spcBef>
              <a:spcAft>
                <a:spcPts val="0"/>
              </a:spcAft>
              <a:buNone/>
            </a:pPr>
            <a:r>
              <a:rPr lang="en-US" sz="2800">
                <a:solidFill>
                  <a:srgbClr val="FFFFFF"/>
                </a:solidFill>
                <a:latin typeface="Verdana"/>
                <a:ea typeface="Verdana"/>
                <a:cs typeface="Verdana"/>
                <a:sym typeface="Verdana"/>
              </a:rPr>
              <a:t>•</a:t>
            </a:r>
            <a:r>
              <a:rPr lang="en-US" sz="4400">
                <a:solidFill>
                  <a:srgbClr val="FFFFFF"/>
                </a:solidFill>
                <a:latin typeface="Verdana"/>
                <a:ea typeface="Verdana"/>
                <a:cs typeface="Verdana"/>
                <a:sym typeface="Verdana"/>
              </a:rPr>
              <a:t> </a:t>
            </a:r>
            <a:r>
              <a:rPr lang="en-US" sz="2800">
                <a:solidFill>
                  <a:srgbClr val="FFFFFF"/>
                </a:solidFill>
                <a:latin typeface="Verdana"/>
                <a:ea typeface="Verdana"/>
                <a:cs typeface="Verdana"/>
                <a:sym typeface="Verdana"/>
              </a:rPr>
              <a:t>Stores harvested energy in an external</a:t>
            </a:r>
            <a:br>
              <a:rPr lang="en-US" sz="2800">
                <a:solidFill>
                  <a:srgbClr val="FFFFFF"/>
                </a:solidFill>
                <a:latin typeface="Verdana"/>
                <a:ea typeface="Verdana"/>
                <a:cs typeface="Verdana"/>
                <a:sym typeface="Verdana"/>
              </a:rPr>
            </a:br>
            <a:r>
              <a:rPr lang="en-US" sz="2800">
                <a:solidFill>
                  <a:srgbClr val="FFFFFF"/>
                </a:solidFill>
                <a:latin typeface="Verdana"/>
                <a:ea typeface="Verdana"/>
                <a:cs typeface="Verdana"/>
                <a:sym typeface="Verdana"/>
              </a:rPr>
              <a:t>   capacitor.</a:t>
            </a:r>
            <a:br>
              <a:rPr lang="en-US" sz="2800">
                <a:solidFill>
                  <a:srgbClr val="FFFFFF"/>
                </a:solidFill>
                <a:latin typeface="Verdana"/>
                <a:ea typeface="Verdana"/>
                <a:cs typeface="Verdana"/>
                <a:sym typeface="Verdana"/>
              </a:rPr>
            </a:br>
            <a:endParaRPr sz="2800">
              <a:solidFill>
                <a:srgbClr val="FFFFFF"/>
              </a:solidFill>
              <a:latin typeface="Verdana"/>
              <a:ea typeface="Verdana"/>
              <a:cs typeface="Verdana"/>
              <a:sym typeface="Verdana"/>
            </a:endParaRPr>
          </a:p>
          <a:p>
            <a:pPr indent="0" lvl="0" marL="0" marR="0" rtl="0" algn="l">
              <a:lnSpc>
                <a:spcPct val="68159"/>
              </a:lnSpc>
              <a:spcBef>
                <a:spcPts val="0"/>
              </a:spcBef>
              <a:spcAft>
                <a:spcPts val="0"/>
              </a:spcAft>
              <a:buNone/>
            </a:pPr>
            <a:r>
              <a:rPr lang="en-US" sz="2800">
                <a:solidFill>
                  <a:srgbClr val="FFFFFF"/>
                </a:solidFill>
                <a:latin typeface="Verdana"/>
                <a:ea typeface="Verdana"/>
                <a:cs typeface="Verdana"/>
                <a:sym typeface="Verdana"/>
              </a:rPr>
              <a:t>•</a:t>
            </a:r>
            <a:r>
              <a:rPr lang="en-US" sz="4400">
                <a:solidFill>
                  <a:srgbClr val="FFFFFF"/>
                </a:solidFill>
                <a:latin typeface="Verdana"/>
                <a:ea typeface="Verdana"/>
                <a:cs typeface="Verdana"/>
                <a:sym typeface="Verdana"/>
              </a:rPr>
              <a:t> </a:t>
            </a:r>
            <a:r>
              <a:rPr lang="en-US" sz="2800">
                <a:solidFill>
                  <a:srgbClr val="FFFFFF"/>
                </a:solidFill>
                <a:latin typeface="Verdana"/>
                <a:ea typeface="Verdana"/>
                <a:cs typeface="Verdana"/>
                <a:sym typeface="Verdana"/>
              </a:rPr>
              <a:t>Implements threshold-based voltage</a:t>
            </a:r>
            <a:br>
              <a:rPr lang="en-US" sz="2800">
                <a:solidFill>
                  <a:srgbClr val="FFFFFF"/>
                </a:solidFill>
                <a:latin typeface="Verdana"/>
                <a:ea typeface="Verdana"/>
                <a:cs typeface="Verdana"/>
                <a:sym typeface="Verdana"/>
              </a:rPr>
            </a:br>
            <a:r>
              <a:rPr lang="en-US" sz="2800">
                <a:solidFill>
                  <a:srgbClr val="FFFFFF"/>
                </a:solidFill>
                <a:latin typeface="Verdana"/>
                <a:ea typeface="Verdana"/>
                <a:cs typeface="Verdana"/>
                <a:sym typeface="Verdana"/>
              </a:rPr>
              <a:t>  regulation:</a:t>
            </a:r>
            <a:br>
              <a:rPr lang="en-US" sz="2800">
                <a:solidFill>
                  <a:srgbClr val="FFFFFF"/>
                </a:solidFill>
                <a:latin typeface="Verdana"/>
                <a:ea typeface="Verdana"/>
                <a:cs typeface="Verdana"/>
                <a:sym typeface="Verdana"/>
              </a:rPr>
            </a:br>
            <a:endParaRPr sz="2800">
              <a:solidFill>
                <a:srgbClr val="FFFFFF"/>
              </a:solidFill>
              <a:latin typeface="Verdana"/>
              <a:ea typeface="Verdana"/>
              <a:cs typeface="Verdana"/>
              <a:sym typeface="Verdana"/>
            </a:endParaRPr>
          </a:p>
          <a:p>
            <a:pPr indent="0" lvl="0" marL="0" marR="0" rtl="0" algn="l">
              <a:lnSpc>
                <a:spcPct val="107107"/>
              </a:lnSpc>
              <a:spcBef>
                <a:spcPts val="0"/>
              </a:spcBef>
              <a:spcAft>
                <a:spcPts val="0"/>
              </a:spcAft>
              <a:buNone/>
            </a:pPr>
            <a:r>
              <a:rPr lang="en-US" sz="2800">
                <a:solidFill>
                  <a:srgbClr val="FFFFFF"/>
                </a:solidFill>
                <a:latin typeface="Verdana"/>
                <a:ea typeface="Verdana"/>
                <a:cs typeface="Verdana"/>
                <a:sym typeface="Verdana"/>
              </a:rPr>
              <a:t>   - Activates output when capacitor voltage</a:t>
            </a:r>
            <a:br>
              <a:rPr lang="en-US" sz="2800">
                <a:solidFill>
                  <a:srgbClr val="FFFFFF"/>
                </a:solidFill>
                <a:latin typeface="Verdana"/>
                <a:ea typeface="Verdana"/>
                <a:cs typeface="Verdana"/>
                <a:sym typeface="Verdana"/>
              </a:rPr>
            </a:br>
            <a:r>
              <a:rPr lang="en-US" sz="2800">
                <a:solidFill>
                  <a:srgbClr val="FFFFFF"/>
                </a:solidFill>
                <a:latin typeface="Verdana"/>
                <a:ea typeface="Verdana"/>
                <a:cs typeface="Verdana"/>
                <a:sym typeface="Verdana"/>
              </a:rPr>
              <a:t>      reaches upper threshold.</a:t>
            </a:r>
            <a:br>
              <a:rPr lang="en-US" sz="2800">
                <a:solidFill>
                  <a:srgbClr val="FFFFFF"/>
                </a:solidFill>
                <a:latin typeface="Verdana"/>
                <a:ea typeface="Verdana"/>
                <a:cs typeface="Verdana"/>
                <a:sym typeface="Verdana"/>
              </a:rPr>
            </a:br>
            <a:endParaRPr sz="2800">
              <a:solidFill>
                <a:srgbClr val="FFFFFF"/>
              </a:solidFill>
              <a:latin typeface="Verdana"/>
              <a:ea typeface="Verdana"/>
              <a:cs typeface="Verdana"/>
              <a:sym typeface="Verdana"/>
            </a:endParaRPr>
          </a:p>
          <a:p>
            <a:pPr indent="0" lvl="0" marL="0" marR="0" rtl="0" algn="l">
              <a:lnSpc>
                <a:spcPct val="107107"/>
              </a:lnSpc>
              <a:spcBef>
                <a:spcPts val="0"/>
              </a:spcBef>
              <a:spcAft>
                <a:spcPts val="0"/>
              </a:spcAft>
              <a:buNone/>
            </a:pPr>
            <a:r>
              <a:rPr lang="en-US" sz="2800">
                <a:solidFill>
                  <a:srgbClr val="FFFFFF"/>
                </a:solidFill>
                <a:latin typeface="Verdana"/>
                <a:ea typeface="Verdana"/>
                <a:cs typeface="Verdana"/>
                <a:sym typeface="Verdana"/>
              </a:rPr>
              <a:t>   - Deactivates output when voltage falls</a:t>
            </a:r>
            <a:br>
              <a:rPr lang="en-US" sz="2800">
                <a:solidFill>
                  <a:srgbClr val="FFFFFF"/>
                </a:solidFill>
                <a:latin typeface="Verdana"/>
                <a:ea typeface="Verdana"/>
                <a:cs typeface="Verdana"/>
                <a:sym typeface="Verdana"/>
              </a:rPr>
            </a:br>
            <a:r>
              <a:rPr lang="en-US" sz="2800">
                <a:solidFill>
                  <a:srgbClr val="FFFFFF"/>
                </a:solidFill>
                <a:latin typeface="Verdana"/>
                <a:ea typeface="Verdana"/>
                <a:cs typeface="Verdana"/>
                <a:sym typeface="Verdana"/>
              </a:rPr>
              <a:t>      below lower threshold.</a:t>
            </a:r>
            <a:br>
              <a:rPr lang="en-US" sz="2800">
                <a:solidFill>
                  <a:srgbClr val="FFFFFF"/>
                </a:solidFill>
                <a:latin typeface="Verdana"/>
                <a:ea typeface="Verdana"/>
                <a:cs typeface="Verdana"/>
                <a:sym typeface="Verdana"/>
              </a:rPr>
            </a:br>
            <a:endParaRPr sz="2800">
              <a:solidFill>
                <a:srgbClr val="FFFFFF"/>
              </a:solidFill>
              <a:latin typeface="Verdana"/>
              <a:ea typeface="Verdana"/>
              <a:cs typeface="Verdana"/>
              <a:sym typeface="Verdana"/>
            </a:endParaRPr>
          </a:p>
          <a:p>
            <a:pPr indent="0" lvl="0" marL="0" marR="0" rtl="0" algn="l">
              <a:lnSpc>
                <a:spcPct val="107107"/>
              </a:lnSpc>
              <a:spcBef>
                <a:spcPts val="0"/>
              </a:spcBef>
              <a:spcAft>
                <a:spcPts val="0"/>
              </a:spcAft>
              <a:buNone/>
            </a:pPr>
            <a:r>
              <a:rPr lang="en-US" sz="2800">
                <a:solidFill>
                  <a:srgbClr val="FFFFFF"/>
                </a:solidFill>
                <a:latin typeface="Verdana"/>
                <a:ea typeface="Verdana"/>
                <a:cs typeface="Verdana"/>
                <a:sym typeface="Verdana"/>
              </a:rPr>
              <a:t>• Provides stable DC output voltage for</a:t>
            </a:r>
            <a:br>
              <a:rPr lang="en-US" sz="2800">
                <a:solidFill>
                  <a:srgbClr val="FFFFFF"/>
                </a:solidFill>
                <a:latin typeface="Verdana"/>
                <a:ea typeface="Verdana"/>
                <a:cs typeface="Verdana"/>
                <a:sym typeface="Verdana"/>
              </a:rPr>
            </a:br>
            <a:r>
              <a:rPr lang="en-US" sz="2800">
                <a:solidFill>
                  <a:srgbClr val="FFFFFF"/>
                </a:solidFill>
                <a:latin typeface="Verdana"/>
                <a:ea typeface="Verdana"/>
                <a:cs typeface="Verdana"/>
                <a:sym typeface="Verdana"/>
              </a:rPr>
              <a:t>    connected loads.</a:t>
            </a:r>
            <a:endParaRPr/>
          </a:p>
        </p:txBody>
      </p:sp>
      <p:pic>
        <p:nvPicPr>
          <p:cNvPr id="226" name="Google Shape;226;p9"/>
          <p:cNvPicPr preferRelativeResize="0"/>
          <p:nvPr/>
        </p:nvPicPr>
        <p:blipFill rotWithShape="1">
          <a:blip r:embed="rId4">
            <a:alphaModFix/>
          </a:blip>
          <a:srcRect b="0" l="0" r="0" t="0"/>
          <a:stretch/>
        </p:blipFill>
        <p:spPr>
          <a:xfrm>
            <a:off x="685800" y="571500"/>
            <a:ext cx="2086658" cy="1298182"/>
          </a:xfrm>
          <a:prstGeom prst="rect">
            <a:avLst/>
          </a:prstGeom>
          <a:noFill/>
          <a:ln>
            <a:noFill/>
          </a:ln>
        </p:spPr>
      </p:pic>
      <p:grpSp>
        <p:nvGrpSpPr>
          <p:cNvPr id="227" name="Google Shape;227;p9"/>
          <p:cNvGrpSpPr/>
          <p:nvPr/>
        </p:nvGrpSpPr>
        <p:grpSpPr>
          <a:xfrm>
            <a:off x="4004917" y="352244"/>
            <a:ext cx="9944100" cy="1560287"/>
            <a:chOff x="4457700" y="353689"/>
            <a:chExt cx="9944100" cy="1560287"/>
          </a:xfrm>
        </p:grpSpPr>
        <p:sp>
          <p:nvSpPr>
            <p:cNvPr id="228" name="Google Shape;228;p9"/>
            <p:cNvSpPr/>
            <p:nvPr/>
          </p:nvSpPr>
          <p:spPr>
            <a:xfrm>
              <a:off x="4457700" y="353689"/>
              <a:ext cx="9944100" cy="1560287"/>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latin typeface="Verdana"/>
                  <a:ea typeface="Verdana"/>
                  <a:cs typeface="Verdana"/>
                  <a:sym typeface="Verdana"/>
                </a:rPr>
                <a:t>      </a:t>
              </a:r>
              <a:r>
                <a:rPr b="1" lang="en-US" sz="4800">
                  <a:solidFill>
                    <a:schemeClr val="lt1"/>
                  </a:solidFill>
                  <a:latin typeface="Verdana"/>
                  <a:ea typeface="Verdana"/>
                  <a:cs typeface="Verdana"/>
                  <a:sym typeface="Verdana"/>
                </a:rPr>
                <a:t> Simulations and Results</a:t>
              </a:r>
              <a:endParaRPr/>
            </a:p>
          </p:txBody>
        </p:sp>
        <p:pic>
          <p:nvPicPr>
            <p:cNvPr id="229" name="Google Shape;229;p9"/>
            <p:cNvPicPr preferRelativeResize="0"/>
            <p:nvPr/>
          </p:nvPicPr>
          <p:blipFill rotWithShape="1">
            <a:blip r:embed="rId5">
              <a:alphaModFix/>
            </a:blip>
            <a:srcRect b="0" l="0" r="0" t="0"/>
            <a:stretch/>
          </p:blipFill>
          <p:spPr>
            <a:xfrm>
              <a:off x="4811330" y="815485"/>
              <a:ext cx="719357" cy="636694"/>
            </a:xfrm>
            <a:prstGeom prst="rect">
              <a:avLst/>
            </a:prstGeom>
            <a:noFill/>
            <a:ln>
              <a:noFill/>
            </a:ln>
          </p:spPr>
        </p:pic>
      </p:grpSp>
      <p:sp>
        <p:nvSpPr>
          <p:cNvPr id="230" name="Google Shape;230;p9"/>
          <p:cNvSpPr/>
          <p:nvPr/>
        </p:nvSpPr>
        <p:spPr>
          <a:xfrm rot="-181262">
            <a:off x="12944994" y="-3212796"/>
            <a:ext cx="6850783" cy="8025792"/>
          </a:xfrm>
          <a:custGeom>
            <a:rect b="b" l="l" r="r" t="t"/>
            <a:pathLst>
              <a:path extrusionOk="0" h="10553860" w="9229831">
                <a:moveTo>
                  <a:pt x="0" y="0"/>
                </a:moveTo>
                <a:lnTo>
                  <a:pt x="9229831" y="0"/>
                </a:lnTo>
                <a:lnTo>
                  <a:pt x="9229831" y="10553860"/>
                </a:lnTo>
                <a:lnTo>
                  <a:pt x="0" y="10553860"/>
                </a:lnTo>
                <a:lnTo>
                  <a:pt x="0" y="0"/>
                </a:lnTo>
                <a:close/>
              </a:path>
            </a:pathLst>
          </a:custGeom>
          <a:blipFill rotWithShape="1">
            <a:blip r:embed="rId6">
              <a:alphaModFix/>
            </a:blip>
            <a:stretch>
              <a:fillRect b="0" l="0" r="0" t="0"/>
            </a:stretch>
          </a:blipFill>
          <a:ln>
            <a:noFill/>
          </a:ln>
        </p:spPr>
      </p:sp>
      <p:pic>
        <p:nvPicPr>
          <p:cNvPr id="231" name="Google Shape;231;p9"/>
          <p:cNvPicPr preferRelativeResize="0"/>
          <p:nvPr/>
        </p:nvPicPr>
        <p:blipFill rotWithShape="1">
          <a:blip r:embed="rId7">
            <a:alphaModFix/>
          </a:blip>
          <a:srcRect b="0" l="0" r="0" t="0"/>
          <a:stretch/>
        </p:blipFill>
        <p:spPr>
          <a:xfrm>
            <a:off x="685800" y="3543300"/>
            <a:ext cx="9058963" cy="6112784"/>
          </a:xfrm>
          <a:prstGeom prst="rect">
            <a:avLst/>
          </a:prstGeom>
          <a:noFill/>
          <a:ln>
            <a:noFill/>
          </a:ln>
        </p:spPr>
      </p:pic>
      <p:sp>
        <p:nvSpPr>
          <p:cNvPr id="232" name="Google Shape;232;p9"/>
          <p:cNvSpPr/>
          <p:nvPr/>
        </p:nvSpPr>
        <p:spPr>
          <a:xfrm>
            <a:off x="13439275" y="723900"/>
            <a:ext cx="1484492" cy="785069"/>
          </a:xfrm>
          <a:custGeom>
            <a:rect b="b" l="l" r="r" t="t"/>
            <a:pathLst>
              <a:path extrusionOk="0" h="450336" w="839609">
                <a:moveTo>
                  <a:pt x="0" y="0"/>
                </a:moveTo>
                <a:lnTo>
                  <a:pt x="839608" y="0"/>
                </a:lnTo>
                <a:lnTo>
                  <a:pt x="839608" y="450335"/>
                </a:lnTo>
                <a:lnTo>
                  <a:pt x="0" y="450335"/>
                </a:lnTo>
                <a:lnTo>
                  <a:pt x="0" y="0"/>
                </a:lnTo>
                <a:close/>
              </a:path>
            </a:pathLst>
          </a:custGeom>
          <a:blipFill rotWithShape="1">
            <a:blip r:embed="rId8">
              <a:alphaModFix/>
            </a:blip>
            <a:stretch>
              <a:fillRect b="0" l="0" r="0" t="0"/>
            </a:stretch>
          </a:blipFill>
          <a:ln>
            <a:noFill/>
          </a:ln>
        </p:spPr>
      </p:sp>
      <p:grpSp>
        <p:nvGrpSpPr>
          <p:cNvPr id="233" name="Google Shape;233;p9"/>
          <p:cNvGrpSpPr/>
          <p:nvPr/>
        </p:nvGrpSpPr>
        <p:grpSpPr>
          <a:xfrm>
            <a:off x="381000" y="2232986"/>
            <a:ext cx="16059150" cy="1119024"/>
            <a:chOff x="1085850" y="2232986"/>
            <a:chExt cx="16059150" cy="1119024"/>
          </a:xfrm>
        </p:grpSpPr>
        <p:sp>
          <p:nvSpPr>
            <p:cNvPr id="234" name="Google Shape;234;p9"/>
            <p:cNvSpPr/>
            <p:nvPr/>
          </p:nvSpPr>
          <p:spPr>
            <a:xfrm>
              <a:off x="1676400" y="2316094"/>
              <a:ext cx="15468600" cy="945696"/>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4800">
                  <a:solidFill>
                    <a:schemeClr val="lt1"/>
                  </a:solidFill>
                  <a:latin typeface="Verdana"/>
                  <a:ea typeface="Verdana"/>
                  <a:cs typeface="Verdana"/>
                  <a:sym typeface="Verdana"/>
                </a:rPr>
                <a:t>Efficiency Analysis of RF-to-DC conversion </a:t>
              </a:r>
              <a:endParaRPr/>
            </a:p>
          </p:txBody>
        </p:sp>
        <p:sp>
          <p:nvSpPr>
            <p:cNvPr id="235" name="Google Shape;235;p9"/>
            <p:cNvSpPr/>
            <p:nvPr/>
          </p:nvSpPr>
          <p:spPr>
            <a:xfrm>
              <a:off x="1085850" y="2232986"/>
              <a:ext cx="1064664" cy="1119024"/>
            </a:xfrm>
            <a:prstGeom prst="roundRect">
              <a:avLst>
                <a:gd fmla="val 50000" name="adj"/>
              </a:avLst>
            </a:prstGeom>
            <a:gradFill>
              <a:gsLst>
                <a:gs pos="0">
                  <a:srgbClr val="12379E"/>
                </a:gs>
                <a:gs pos="100000">
                  <a:srgbClr val="04184A"/>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solidFill>
                    <a:schemeClr val="lt1"/>
                  </a:solidFill>
                  <a:latin typeface="Verdana"/>
                  <a:ea typeface="Verdana"/>
                  <a:cs typeface="Verdana"/>
                  <a:sym typeface="Verdana"/>
                </a:rPr>
                <a:t>1</a:t>
              </a:r>
              <a:endParaRPr/>
            </a:p>
          </p:txBody>
        </p:sp>
      </p:gr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MINA</dc:creator>
</cp:coreProperties>
</file>